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70" r:id="rId8"/>
    <p:sldId id="271" r:id="rId9"/>
    <p:sldId id="263" r:id="rId10"/>
    <p:sldId id="262" r:id="rId11"/>
    <p:sldId id="288" r:id="rId12"/>
    <p:sldId id="294" r:id="rId13"/>
    <p:sldId id="273" r:id="rId14"/>
    <p:sldId id="274" r:id="rId15"/>
    <p:sldId id="275" r:id="rId16"/>
    <p:sldId id="276" r:id="rId17"/>
    <p:sldId id="277" r:id="rId18"/>
    <p:sldId id="278" r:id="rId19"/>
    <p:sldId id="279" r:id="rId20"/>
    <p:sldId id="280" r:id="rId21"/>
    <p:sldId id="281" r:id="rId22"/>
    <p:sldId id="289" r:id="rId23"/>
    <p:sldId id="282" r:id="rId24"/>
    <p:sldId id="284" r:id="rId25"/>
    <p:sldId id="285" r:id="rId26"/>
    <p:sldId id="286" r:id="rId27"/>
    <p:sldId id="287" r:id="rId28"/>
    <p:sldId id="290" r:id="rId29"/>
    <p:sldId id="291" r:id="rId30"/>
    <p:sldId id="292" r:id="rId31"/>
    <p:sldId id="293" r:id="rId32"/>
    <p:sldId id="295" r:id="rId33"/>
    <p:sldId id="296" r:id="rId34"/>
    <p:sldId id="265" r:id="rId35"/>
    <p:sldId id="264" r:id="rId36"/>
    <p:sldId id="272" r:id="rId37"/>
  </p:sldIdLst>
  <p:sldSz cx="9144000" cy="5143500" type="screen16x9"/>
  <p:notesSz cx="6858000" cy="9144000"/>
  <p:embeddedFontLst>
    <p:embeddedFont>
      <p:font typeface="Lato" panose="020B0604020202020204" charset="0"/>
      <p:regular r:id="rId39"/>
      <p:bold r:id="rId40"/>
      <p:italic r:id="rId41"/>
      <p:boldItalic r:id="rId42"/>
    </p:embeddedFont>
    <p:embeddedFont>
      <p:font typeface="Microsoft Sans Serif" panose="020B0604020202020204" pitchFamily="34" charset="0"/>
      <p:regular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8" d="100"/>
          <a:sy n="108"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04268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0a92d8d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0a92d8d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e0a92d8d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e0a92d8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e0a92d8d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e0a92d8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0a92d8d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0a92d8d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e0a92d8d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e0a92d8d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e0a92d8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e0a92d8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e0a92d8d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e0a92d8d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e0a92d8d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e0a92d8d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manticsearch-env.eba-apwfsek2.us-east-2.elasticbeanstalk.com/" TargetMode="External"/><Relationship Id="rId2" Type="http://schemas.openxmlformats.org/officeDocument/2006/relationships/hyperlink" Target="https://signin.aws.amazon.com/signin?redirect_uri=https%3A%2F%2Fportal.aws.amazon.com%2Fbilling%2Fsignup%2Fresume&amp;client_id=signup"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Downloads/video-1585239804.mp4"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65925" y="1045250"/>
            <a:ext cx="8520600" cy="8484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Semant</a:t>
            </a:r>
            <a:r>
              <a:rPr lang="en-IN" sz="2800" dirty="0" err="1"/>
              <a:t>ic</a:t>
            </a:r>
            <a:r>
              <a:rPr lang="en-IN" sz="2800" dirty="0"/>
              <a:t>-Aware searching over Encrypted data for Cloud Computing</a:t>
            </a:r>
            <a:endParaRPr sz="2800" dirty="0"/>
          </a:p>
        </p:txBody>
      </p:sp>
      <p:sp>
        <p:nvSpPr>
          <p:cNvPr id="73" name="Google Shape;73;p13"/>
          <p:cNvSpPr txBox="1"/>
          <p:nvPr/>
        </p:nvSpPr>
        <p:spPr>
          <a:xfrm>
            <a:off x="442350" y="2940000"/>
            <a:ext cx="3215250" cy="1594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Under the Guidance of</a:t>
            </a:r>
            <a:endParaRPr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r>
              <a:rPr lang="en-IN" dirty="0" err="1">
                <a:solidFill>
                  <a:srgbClr val="FFFFFF"/>
                </a:solidFill>
              </a:rPr>
              <a:t>Ms.P.S</a:t>
            </a:r>
            <a:r>
              <a:rPr lang="en-IN" dirty="0">
                <a:solidFill>
                  <a:srgbClr val="FFFFFF"/>
                </a:solidFill>
              </a:rPr>
              <a:t>. </a:t>
            </a:r>
            <a:r>
              <a:rPr lang="en-IN" dirty="0" err="1">
                <a:solidFill>
                  <a:srgbClr val="FFFFFF"/>
                </a:solidFill>
              </a:rPr>
              <a:t>Latha</a:t>
            </a:r>
            <a:r>
              <a:rPr lang="en-IN" dirty="0">
                <a:solidFill>
                  <a:srgbClr val="FFFFFF"/>
                </a:solidFill>
              </a:rPr>
              <a:t> </a:t>
            </a:r>
            <a:r>
              <a:rPr lang="en-IN" dirty="0" err="1">
                <a:solidFill>
                  <a:srgbClr val="FFFFFF"/>
                </a:solidFill>
              </a:rPr>
              <a:t>Kalyampudi</a:t>
            </a:r>
            <a:endParaRPr dirty="0">
              <a:solidFill>
                <a:srgbClr val="FFFFFF"/>
              </a:solidFill>
            </a:endParaRPr>
          </a:p>
          <a:p>
            <a:pPr marL="0" lvl="0" indent="0" algn="l" rtl="0">
              <a:spcBef>
                <a:spcPts val="0"/>
              </a:spcBef>
              <a:spcAft>
                <a:spcPts val="0"/>
              </a:spcAft>
              <a:buNone/>
            </a:pPr>
            <a:r>
              <a:rPr lang="en-IN" dirty="0">
                <a:solidFill>
                  <a:srgbClr val="FFFFFF"/>
                </a:solidFill>
              </a:rPr>
              <a:t>Assistant Professor</a:t>
            </a:r>
            <a:endParaRPr dirty="0">
              <a:solidFill>
                <a:srgbClr val="FFFFFF"/>
              </a:solidFill>
            </a:endParaRPr>
          </a:p>
        </p:txBody>
      </p:sp>
      <p:sp>
        <p:nvSpPr>
          <p:cNvPr id="74" name="Google Shape;74;p13"/>
          <p:cNvSpPr txBox="1"/>
          <p:nvPr/>
        </p:nvSpPr>
        <p:spPr>
          <a:xfrm>
            <a:off x="5382250" y="2848075"/>
            <a:ext cx="3381900" cy="1594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Team:</a:t>
            </a:r>
            <a:endParaRPr dirty="0">
              <a:solidFill>
                <a:srgbClr val="FFFFFF"/>
              </a:solidFill>
            </a:endParaRPr>
          </a:p>
          <a:p>
            <a:pPr marL="0" lvl="0" indent="0" algn="l" rtl="0">
              <a:spcBef>
                <a:spcPts val="0"/>
              </a:spcBef>
              <a:spcAft>
                <a:spcPts val="0"/>
              </a:spcAft>
              <a:buNone/>
            </a:pPr>
            <a:r>
              <a:rPr lang="en" dirty="0">
                <a:solidFill>
                  <a:srgbClr val="FFFFFF"/>
                </a:solidFill>
              </a:rPr>
              <a:t>16wh1a1256-B.Sravya</a:t>
            </a:r>
          </a:p>
          <a:p>
            <a:pPr marL="0" lvl="0" indent="0" algn="l" rtl="0">
              <a:spcBef>
                <a:spcPts val="0"/>
              </a:spcBef>
              <a:spcAft>
                <a:spcPts val="0"/>
              </a:spcAft>
              <a:buNone/>
            </a:pPr>
            <a:r>
              <a:rPr lang="en" dirty="0">
                <a:solidFill>
                  <a:srgbClr val="FFFFFF"/>
                </a:solidFill>
              </a:rPr>
              <a:t>16wh1a1208-</a:t>
            </a:r>
            <a:r>
              <a:rPr lang="en-IN" dirty="0" err="1">
                <a:solidFill>
                  <a:srgbClr val="FFFFFF"/>
                </a:solidFill>
              </a:rPr>
              <a:t>B.Manjula</a:t>
            </a:r>
            <a:endParaRPr lang="en" dirty="0">
              <a:solidFill>
                <a:srgbClr val="FFFFFF"/>
              </a:solidFill>
            </a:endParaRPr>
          </a:p>
          <a:p>
            <a:pPr marL="0" lvl="0" indent="0" algn="l" rtl="0">
              <a:spcBef>
                <a:spcPts val="0"/>
              </a:spcBef>
              <a:spcAft>
                <a:spcPts val="0"/>
              </a:spcAft>
              <a:buNone/>
            </a:pPr>
            <a:r>
              <a:rPr lang="en" dirty="0">
                <a:solidFill>
                  <a:srgbClr val="FFFFFF"/>
                </a:solidFill>
              </a:rPr>
              <a:t>16wh1a1221-</a:t>
            </a:r>
            <a:r>
              <a:rPr lang="en-IN" dirty="0" err="1">
                <a:solidFill>
                  <a:srgbClr val="FFFFFF"/>
                </a:solidFill>
              </a:rPr>
              <a:t>K.Ramya</a:t>
            </a:r>
            <a:endParaRPr dirty="0">
              <a:solidFill>
                <a:srgbClr val="FFFFFF"/>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27708"/>
            <a:ext cx="957695" cy="92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65325" y="165300"/>
            <a:ext cx="86907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Architecture Diagram</a:t>
            </a:r>
            <a:endParaRPr sz="1800"/>
          </a:p>
        </p:txBody>
      </p:sp>
      <p:sp>
        <p:nvSpPr>
          <p:cNvPr id="116" name="Google Shape;116;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10</a:t>
            </a:fld>
            <a:endParaRPr>
              <a:latin typeface="Lato"/>
              <a:ea typeface="Lato"/>
              <a:cs typeface="Lato"/>
              <a:sym typeface="Lato"/>
            </a:endParaRPr>
          </a:p>
        </p:txBody>
      </p:sp>
      <p:pic>
        <p:nvPicPr>
          <p:cNvPr id="5" name="Content Placeholder 3">
            <a:extLst>
              <a:ext uri="{FF2B5EF4-FFF2-40B4-BE49-F238E27FC236}">
                <a16:creationId xmlns:a16="http://schemas.microsoft.com/office/drawing/2014/main" id="{3D0D45FB-A161-4FA6-9436-C52A1F52266F}"/>
              </a:ext>
            </a:extLst>
          </p:cNvPr>
          <p:cNvPicPr>
            <a:picLocks noGrp="1"/>
          </p:cNvPicPr>
          <p:nvPr/>
        </p:nvPicPr>
        <p:blipFill>
          <a:blip r:embed="rId3"/>
          <a:srcRect/>
          <a:stretch>
            <a:fillRect/>
          </a:stretch>
        </p:blipFill>
        <p:spPr bwMode="auto">
          <a:xfrm>
            <a:off x="623269" y="545324"/>
            <a:ext cx="7574811" cy="404347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631C82-7499-4C8E-B397-3D254FA6C883}"/>
              </a:ext>
            </a:extLst>
          </p:cNvPr>
          <p:cNvSpPr>
            <a:spLocks noGrp="1"/>
          </p:cNvSpPr>
          <p:nvPr>
            <p:ph type="body" idx="1"/>
          </p:nvPr>
        </p:nvSpPr>
        <p:spPr>
          <a:xfrm>
            <a:off x="337090" y="1232896"/>
            <a:ext cx="8309562" cy="3910604"/>
          </a:xfrm>
        </p:spPr>
        <p:txBody>
          <a:bodyPr/>
          <a:lstStyle/>
          <a:p>
            <a:r>
              <a:rPr lang="en-US" dirty="0"/>
              <a:t>The Web application is implemented through AWS cloud services and URL is provided which can be accessed from multiple devices.</a:t>
            </a:r>
          </a:p>
          <a:p>
            <a:r>
              <a:rPr lang="en-US" dirty="0">
                <a:hlinkClick r:id="rId2"/>
              </a:rPr>
              <a:t>https://signin.aws.amazon.com/signin?redirect_uri=https%3A%2F%2Fportal.aws.amazon.com%2Fbilling%2Fsignup%2Fresume&amp;client_id=signup</a:t>
            </a:r>
            <a:endParaRPr lang="en-US" dirty="0"/>
          </a:p>
          <a:p>
            <a:endParaRPr lang="en-US" dirty="0"/>
          </a:p>
          <a:p>
            <a:endParaRPr lang="en-US" dirty="0"/>
          </a:p>
          <a:p>
            <a:r>
              <a:rPr lang="en-US" dirty="0"/>
              <a:t>URL: </a:t>
            </a:r>
            <a:r>
              <a:rPr lang="en-US" dirty="0">
                <a:hlinkClick r:id="rId3"/>
              </a:rPr>
              <a:t>http://semanticsearch-env.eba-apwfsek2.us-east-2.elasticbeanstalk.com/</a:t>
            </a:r>
            <a:endParaRPr lang="en-IN" dirty="0"/>
          </a:p>
        </p:txBody>
      </p:sp>
      <p:sp>
        <p:nvSpPr>
          <p:cNvPr id="4" name="Slide Number Placeholder 3">
            <a:extLst>
              <a:ext uri="{FF2B5EF4-FFF2-40B4-BE49-F238E27FC236}">
                <a16:creationId xmlns:a16="http://schemas.microsoft.com/office/drawing/2014/main" id="{797D7F83-2661-4413-A6CC-E28A842134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53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424E5-F88C-4DF7-89FD-2DF29623FC34}"/>
              </a:ext>
            </a:extLst>
          </p:cNvPr>
          <p:cNvSpPr>
            <a:spLocks noGrp="1"/>
          </p:cNvSpPr>
          <p:nvPr>
            <p:ph type="title"/>
          </p:nvPr>
        </p:nvSpPr>
        <p:spPr>
          <a:xfrm>
            <a:off x="273673" y="61141"/>
            <a:ext cx="8299321" cy="260478"/>
          </a:xfrm>
        </p:spPr>
        <p:txBody>
          <a:bodyPr/>
          <a:lstStyle/>
          <a:p>
            <a:r>
              <a:rPr lang="en-US" sz="24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AWS services:</a:t>
            </a:r>
            <a:endParaRPr lang="en-IN" sz="24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a:extLst>
              <a:ext uri="{FF2B5EF4-FFF2-40B4-BE49-F238E27FC236}">
                <a16:creationId xmlns:a16="http://schemas.microsoft.com/office/drawing/2014/main" id="{3F566730-E329-4B48-ADE4-37A2B4863F23}"/>
              </a:ext>
            </a:extLst>
          </p:cNvPr>
          <p:cNvSpPr>
            <a:spLocks noGrp="1"/>
          </p:cNvSpPr>
          <p:nvPr>
            <p:ph type="body" idx="1"/>
          </p:nvPr>
        </p:nvSpPr>
        <p:spPr>
          <a:xfrm>
            <a:off x="432391" y="999460"/>
            <a:ext cx="8299321" cy="3598716"/>
          </a:xfrm>
        </p:spPr>
        <p:txBody>
          <a:bodyPr/>
          <a:lstStyle/>
          <a:p>
            <a:r>
              <a:rPr lang="en-US" dirty="0"/>
              <a:t>RDS (MySQL) :In this service we can create database for storing the application data and generate data base endpoint for connecting </a:t>
            </a:r>
            <a:r>
              <a:rPr lang="en-US" dirty="0" err="1"/>
              <a:t>MySql</a:t>
            </a:r>
            <a:r>
              <a:rPr lang="en-US" dirty="0"/>
              <a:t> data base from our application. </a:t>
            </a:r>
          </a:p>
          <a:p>
            <a:endParaRPr lang="en-US" dirty="0"/>
          </a:p>
          <a:p>
            <a:endParaRPr lang="en-US" dirty="0"/>
          </a:p>
          <a:p>
            <a:r>
              <a:rPr lang="en-US" dirty="0"/>
              <a:t>Elastic Beanstalk : AWS Elastic Beanstalk is an easy-to-use service for deploying and scaling web applications and services developed with Java and servers such as Apache Tomcat. </a:t>
            </a:r>
            <a:endParaRPr lang="en-IN" dirty="0"/>
          </a:p>
        </p:txBody>
      </p:sp>
      <p:sp>
        <p:nvSpPr>
          <p:cNvPr id="4" name="Slide Number Placeholder 3">
            <a:extLst>
              <a:ext uri="{FF2B5EF4-FFF2-40B4-BE49-F238E27FC236}">
                <a16:creationId xmlns:a16="http://schemas.microsoft.com/office/drawing/2014/main" id="{0939979F-4C35-4D43-8713-AAA0E625C3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80600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31B8-F261-48D6-81FB-F789E31E66D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DEAE7A5-53AA-41C2-AF21-22F4A1B5C425}"/>
              </a:ext>
            </a:extLst>
          </p:cNvPr>
          <p:cNvSpPr>
            <a:spLocks noGrp="1"/>
          </p:cNvSpPr>
          <p:nvPr>
            <p:ph type="body" idx="1"/>
          </p:nvPr>
        </p:nvSpPr>
        <p:spPr>
          <a:xfrm>
            <a:off x="276447" y="4026194"/>
            <a:ext cx="8455265" cy="635400"/>
          </a:xfrm>
        </p:spPr>
        <p:txBody>
          <a:bodyPr/>
          <a:lstStyle/>
          <a:p>
            <a:r>
              <a:rPr lang="en-US" dirty="0"/>
              <a:t>Home page</a:t>
            </a:r>
            <a:endParaRPr lang="en-IN" dirty="0"/>
          </a:p>
        </p:txBody>
      </p:sp>
      <p:sp>
        <p:nvSpPr>
          <p:cNvPr id="4" name="Slide Number Placeholder 3">
            <a:extLst>
              <a:ext uri="{FF2B5EF4-FFF2-40B4-BE49-F238E27FC236}">
                <a16:creationId xmlns:a16="http://schemas.microsoft.com/office/drawing/2014/main" id="{40090F4B-27DC-41CF-895F-9C17296043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E49ACC04-7267-4871-95CE-D20B36E9DD12}"/>
              </a:ext>
            </a:extLst>
          </p:cNvPr>
          <p:cNvPicPr>
            <a:picLocks noChangeAspect="1"/>
          </p:cNvPicPr>
          <p:nvPr/>
        </p:nvPicPr>
        <p:blipFill>
          <a:blip r:embed="rId2"/>
          <a:stretch>
            <a:fillRect/>
          </a:stretch>
        </p:blipFill>
        <p:spPr>
          <a:xfrm>
            <a:off x="701748" y="-7090"/>
            <a:ext cx="8165805" cy="4033284"/>
          </a:xfrm>
          <a:prstGeom prst="rect">
            <a:avLst/>
          </a:prstGeom>
        </p:spPr>
      </p:pic>
    </p:spTree>
    <p:extLst>
      <p:ext uri="{BB962C8B-B14F-4D97-AF65-F5344CB8AC3E}">
        <p14:creationId xmlns:p14="http://schemas.microsoft.com/office/powerpoint/2010/main" val="259203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4CE0-C9AE-4AB7-AB78-CCE740BB00A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5D9681-7462-439F-8379-A2A2300B1D34}"/>
              </a:ext>
            </a:extLst>
          </p:cNvPr>
          <p:cNvSpPr>
            <a:spLocks noGrp="1"/>
          </p:cNvSpPr>
          <p:nvPr>
            <p:ph type="body" idx="1"/>
          </p:nvPr>
        </p:nvSpPr>
        <p:spPr>
          <a:xfrm>
            <a:off x="304801" y="4192573"/>
            <a:ext cx="6321600" cy="496186"/>
          </a:xfrm>
        </p:spPr>
        <p:txBody>
          <a:bodyPr/>
          <a:lstStyle/>
          <a:p>
            <a:r>
              <a:rPr lang="en-US" dirty="0"/>
              <a:t>Data owner login/ register.</a:t>
            </a:r>
            <a:endParaRPr lang="en-IN" dirty="0"/>
          </a:p>
        </p:txBody>
      </p:sp>
      <p:sp>
        <p:nvSpPr>
          <p:cNvPr id="4" name="Slide Number Placeholder 3">
            <a:extLst>
              <a:ext uri="{FF2B5EF4-FFF2-40B4-BE49-F238E27FC236}">
                <a16:creationId xmlns:a16="http://schemas.microsoft.com/office/drawing/2014/main" id="{A5986114-B299-49CE-9E9D-D40E043334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3B166CEE-5862-42A7-B94B-C97A6EC058B3}"/>
              </a:ext>
            </a:extLst>
          </p:cNvPr>
          <p:cNvPicPr>
            <a:picLocks noChangeAspect="1"/>
          </p:cNvPicPr>
          <p:nvPr/>
        </p:nvPicPr>
        <p:blipFill>
          <a:blip r:embed="rId2"/>
          <a:stretch>
            <a:fillRect/>
          </a:stretch>
        </p:blipFill>
        <p:spPr>
          <a:xfrm>
            <a:off x="117349" y="166378"/>
            <a:ext cx="8721850" cy="4026195"/>
          </a:xfrm>
          <a:prstGeom prst="rect">
            <a:avLst/>
          </a:prstGeom>
        </p:spPr>
      </p:pic>
    </p:spTree>
    <p:extLst>
      <p:ext uri="{BB962C8B-B14F-4D97-AF65-F5344CB8AC3E}">
        <p14:creationId xmlns:p14="http://schemas.microsoft.com/office/powerpoint/2010/main" val="3275917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48D5-6964-4611-BBEA-44D3630A7E8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C7353E7-8D7D-4DDF-A144-9A90A8B4730D}"/>
              </a:ext>
            </a:extLst>
          </p:cNvPr>
          <p:cNvSpPr>
            <a:spLocks noGrp="1"/>
          </p:cNvSpPr>
          <p:nvPr>
            <p:ph type="body" idx="1"/>
          </p:nvPr>
        </p:nvSpPr>
        <p:spPr>
          <a:xfrm>
            <a:off x="97301" y="4370750"/>
            <a:ext cx="6321600" cy="393600"/>
          </a:xfrm>
        </p:spPr>
        <p:txBody>
          <a:bodyPr/>
          <a:lstStyle/>
          <a:p>
            <a:endParaRPr lang="en-IN" dirty="0"/>
          </a:p>
        </p:txBody>
      </p:sp>
      <p:sp>
        <p:nvSpPr>
          <p:cNvPr id="4" name="Slide Number Placeholder 3">
            <a:extLst>
              <a:ext uri="{FF2B5EF4-FFF2-40B4-BE49-F238E27FC236}">
                <a16:creationId xmlns:a16="http://schemas.microsoft.com/office/drawing/2014/main" id="{FF1E3C19-16B9-46AC-A5FB-AD13E4180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330BC13B-BDC5-4BA2-8F0B-65AFC8525712}"/>
              </a:ext>
            </a:extLst>
          </p:cNvPr>
          <p:cNvPicPr>
            <a:picLocks noChangeAspect="1"/>
          </p:cNvPicPr>
          <p:nvPr/>
        </p:nvPicPr>
        <p:blipFill>
          <a:blip r:embed="rId2"/>
          <a:stretch>
            <a:fillRect/>
          </a:stretch>
        </p:blipFill>
        <p:spPr>
          <a:xfrm>
            <a:off x="386708" y="61141"/>
            <a:ext cx="8265042" cy="4267200"/>
          </a:xfrm>
          <a:prstGeom prst="rect">
            <a:avLst/>
          </a:prstGeom>
        </p:spPr>
      </p:pic>
    </p:spTree>
    <p:extLst>
      <p:ext uri="{BB962C8B-B14F-4D97-AF65-F5344CB8AC3E}">
        <p14:creationId xmlns:p14="http://schemas.microsoft.com/office/powerpoint/2010/main" val="426226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3E10-907F-4BBD-98A5-754E23CB1E7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F5F0A7-0C1B-4DA8-A170-5092D62278B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7D212CF-1FB9-4DFA-8814-28BA56C7BC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613F994B-B5CC-41A1-B467-E7225302F07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891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951E-AA7A-41B0-8D4A-1239B5C5ABA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1CB9239-DFB6-4439-9FBC-EF29EF646CA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43B317E-C89E-46A3-ADDB-74234A243A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CE4EC0CC-595D-4417-B5DA-D5569DE487B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24432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C5E7-0992-4308-80D1-BFCA5D1BD9B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AB1F1C1-AAF4-4336-9901-70FD6903CC1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BFB8883-8ED3-4A83-B823-95D845646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8" name="Picture 7">
            <a:extLst>
              <a:ext uri="{FF2B5EF4-FFF2-40B4-BE49-F238E27FC236}">
                <a16:creationId xmlns:a16="http://schemas.microsoft.com/office/drawing/2014/main" id="{8CF0F7F0-0C00-4774-9BDE-2EADA9698FB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8770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23B-266A-4C64-8A30-3CDFA88A96C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8979C1-C1B6-4AD3-B784-B43219AD624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8CC6576-099A-41F1-AEB6-B292C94220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97FC4923-A8A6-4F2E-9C7A-33F5EA6CB64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6272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713451" y="174861"/>
            <a:ext cx="18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Contents</a:t>
            </a:r>
            <a:endParaRPr sz="2400" dirty="0"/>
          </a:p>
        </p:txBody>
      </p:sp>
      <p:sp>
        <p:nvSpPr>
          <p:cNvPr id="80" name="Google Shape;80;p14"/>
          <p:cNvSpPr txBox="1">
            <a:spLocks noGrp="1"/>
          </p:cNvSpPr>
          <p:nvPr>
            <p:ph type="body" idx="1"/>
          </p:nvPr>
        </p:nvSpPr>
        <p:spPr>
          <a:xfrm>
            <a:off x="235500" y="847675"/>
            <a:ext cx="8520600" cy="4086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dirty="0"/>
              <a:t>Introduction</a:t>
            </a:r>
            <a:endParaRPr sz="2200" dirty="0"/>
          </a:p>
          <a:p>
            <a:pPr marL="457200" lvl="0" indent="-368300" algn="l" rtl="0">
              <a:spcBef>
                <a:spcPts val="0"/>
              </a:spcBef>
              <a:spcAft>
                <a:spcPts val="0"/>
              </a:spcAft>
              <a:buSzPts val="2200"/>
              <a:buChar char="❏"/>
            </a:pPr>
            <a:r>
              <a:rPr lang="en" sz="2200" dirty="0"/>
              <a:t>Problem Definition</a:t>
            </a:r>
            <a:endParaRPr sz="2200" dirty="0"/>
          </a:p>
          <a:p>
            <a:pPr marL="457200" lvl="0" indent="-368300" algn="l" rtl="0">
              <a:spcBef>
                <a:spcPts val="0"/>
              </a:spcBef>
              <a:spcAft>
                <a:spcPts val="0"/>
              </a:spcAft>
              <a:buSzPts val="2200"/>
              <a:buChar char="❏"/>
            </a:pPr>
            <a:r>
              <a:rPr lang="en" sz="2200" dirty="0"/>
              <a:t>Literature Survey</a:t>
            </a:r>
            <a:endParaRPr sz="2200" dirty="0"/>
          </a:p>
          <a:p>
            <a:pPr marL="457200" lvl="0" indent="-368300" algn="l" rtl="0">
              <a:spcBef>
                <a:spcPts val="0"/>
              </a:spcBef>
              <a:spcAft>
                <a:spcPts val="0"/>
              </a:spcAft>
              <a:buSzPts val="2200"/>
              <a:buChar char="❏"/>
            </a:pPr>
            <a:r>
              <a:rPr lang="en" sz="2200" dirty="0"/>
              <a:t>Existing System</a:t>
            </a:r>
            <a:endParaRPr sz="2200" dirty="0"/>
          </a:p>
          <a:p>
            <a:pPr marL="457200" lvl="0" indent="-368300" algn="l" rtl="0">
              <a:spcBef>
                <a:spcPts val="0"/>
              </a:spcBef>
              <a:spcAft>
                <a:spcPts val="0"/>
              </a:spcAft>
              <a:buSzPts val="2200"/>
              <a:buChar char="❏"/>
            </a:pPr>
            <a:r>
              <a:rPr lang="en" sz="2200" dirty="0"/>
              <a:t>Proposed System</a:t>
            </a:r>
            <a:endParaRPr sz="2200" dirty="0"/>
          </a:p>
          <a:p>
            <a:pPr marL="457200" lvl="0" indent="-368300" algn="l" rtl="0">
              <a:spcBef>
                <a:spcPts val="0"/>
              </a:spcBef>
              <a:spcAft>
                <a:spcPts val="0"/>
              </a:spcAft>
              <a:buSzPts val="2200"/>
              <a:buChar char="❏"/>
            </a:pPr>
            <a:r>
              <a:rPr lang="en" sz="2200" dirty="0"/>
              <a:t>Architecture Diagram</a:t>
            </a:r>
            <a:endParaRPr sz="2200" dirty="0"/>
          </a:p>
          <a:p>
            <a:pPr marL="457200" lvl="0" indent="-368300" algn="l" rtl="0">
              <a:spcBef>
                <a:spcPts val="0"/>
              </a:spcBef>
              <a:spcAft>
                <a:spcPts val="0"/>
              </a:spcAft>
              <a:buSzPts val="2200"/>
              <a:buChar char="❏"/>
            </a:pPr>
            <a:r>
              <a:rPr lang="en" sz="2200" dirty="0"/>
              <a:t>Module(s) </a:t>
            </a:r>
          </a:p>
          <a:p>
            <a:pPr marL="457200" lvl="0" indent="-368300" algn="l" rtl="0">
              <a:spcBef>
                <a:spcPts val="0"/>
              </a:spcBef>
              <a:spcAft>
                <a:spcPts val="0"/>
              </a:spcAft>
              <a:buSzPts val="2200"/>
              <a:buChar char="❏"/>
            </a:pPr>
            <a:r>
              <a:rPr lang="en" sz="2200" dirty="0"/>
              <a:t>Plan of Action</a:t>
            </a:r>
            <a:endParaRPr sz="2200" dirty="0"/>
          </a:p>
          <a:p>
            <a:pPr marL="457200" lvl="0" indent="-368300" algn="l" rtl="0">
              <a:spcBef>
                <a:spcPts val="0"/>
              </a:spcBef>
              <a:spcAft>
                <a:spcPts val="0"/>
              </a:spcAft>
              <a:buSzPts val="2200"/>
              <a:buChar char="❏"/>
            </a:pPr>
            <a:r>
              <a:rPr lang="en" sz="2200" dirty="0"/>
              <a:t>References</a:t>
            </a:r>
            <a:endParaRPr sz="2200" dirty="0"/>
          </a:p>
        </p:txBody>
      </p:sp>
      <p:sp>
        <p:nvSpPr>
          <p:cNvPr id="81" name="Google Shape;81;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2</a:t>
            </a:fld>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3F1D-2269-4CFA-8521-DE87210AB2AA}"/>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F595AB4-CCE5-4AA0-95A6-FEB515EC6C20}"/>
              </a:ext>
            </a:extLst>
          </p:cNvPr>
          <p:cNvSpPr>
            <a:spLocks noGrp="1"/>
          </p:cNvSpPr>
          <p:nvPr>
            <p:ph type="body" idx="1"/>
          </p:nvPr>
        </p:nvSpPr>
        <p:spPr>
          <a:xfrm>
            <a:off x="2410112" y="1609953"/>
            <a:ext cx="6321600" cy="3002400"/>
          </a:xfrm>
        </p:spPr>
        <p:txBody>
          <a:bodyPr/>
          <a:lstStyle/>
          <a:p>
            <a:endParaRPr lang="en-IN"/>
          </a:p>
        </p:txBody>
      </p:sp>
      <p:sp>
        <p:nvSpPr>
          <p:cNvPr id="4" name="Slide Number Placeholder 3">
            <a:extLst>
              <a:ext uri="{FF2B5EF4-FFF2-40B4-BE49-F238E27FC236}">
                <a16:creationId xmlns:a16="http://schemas.microsoft.com/office/drawing/2014/main" id="{F92FCCF8-217C-474D-9A5A-EA7FED6B0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Picture 7">
            <a:extLst>
              <a:ext uri="{FF2B5EF4-FFF2-40B4-BE49-F238E27FC236}">
                <a16:creationId xmlns:a16="http://schemas.microsoft.com/office/drawing/2014/main" id="{958D2801-444D-4D70-93AB-C74E0864EED8}"/>
              </a:ext>
            </a:extLst>
          </p:cNvPr>
          <p:cNvPicPr>
            <a:picLocks noChangeAspect="1"/>
          </p:cNvPicPr>
          <p:nvPr/>
        </p:nvPicPr>
        <p:blipFill rotWithShape="1">
          <a:blip r:embed="rId2"/>
          <a:srcRect l="26356" t="597" r="26668" b="43849"/>
          <a:stretch/>
        </p:blipFill>
        <p:spPr>
          <a:xfrm>
            <a:off x="2565990" y="254883"/>
            <a:ext cx="4026196" cy="2353339"/>
          </a:xfrm>
          <a:prstGeom prst="rect">
            <a:avLst/>
          </a:prstGeom>
        </p:spPr>
      </p:pic>
      <p:pic>
        <p:nvPicPr>
          <p:cNvPr id="10" name="Picture 9">
            <a:extLst>
              <a:ext uri="{FF2B5EF4-FFF2-40B4-BE49-F238E27FC236}">
                <a16:creationId xmlns:a16="http://schemas.microsoft.com/office/drawing/2014/main" id="{91EF54C6-4AB6-4AE2-9CAD-E933E7CDBCA2}"/>
              </a:ext>
            </a:extLst>
          </p:cNvPr>
          <p:cNvPicPr>
            <a:picLocks noChangeAspect="1"/>
          </p:cNvPicPr>
          <p:nvPr/>
        </p:nvPicPr>
        <p:blipFill rotWithShape="1">
          <a:blip r:embed="rId3"/>
          <a:srcRect l="28605" r="25116" b="50000"/>
          <a:stretch/>
        </p:blipFill>
        <p:spPr>
          <a:xfrm>
            <a:off x="2565990" y="2729915"/>
            <a:ext cx="4231758" cy="2571750"/>
          </a:xfrm>
          <a:prstGeom prst="rect">
            <a:avLst/>
          </a:prstGeom>
        </p:spPr>
      </p:pic>
    </p:spTree>
    <p:extLst>
      <p:ext uri="{BB962C8B-B14F-4D97-AF65-F5344CB8AC3E}">
        <p14:creationId xmlns:p14="http://schemas.microsoft.com/office/powerpoint/2010/main" val="78570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4F4D-07BF-415E-B6F0-A93840DD909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74FF3D-6FF4-42C0-8DA7-FFEEA4C54D3D}"/>
              </a:ext>
            </a:extLst>
          </p:cNvPr>
          <p:cNvSpPr>
            <a:spLocks noGrp="1"/>
          </p:cNvSpPr>
          <p:nvPr>
            <p:ph type="body" idx="1"/>
          </p:nvPr>
        </p:nvSpPr>
        <p:spPr>
          <a:xfrm>
            <a:off x="120502" y="4082902"/>
            <a:ext cx="8611210" cy="515274"/>
          </a:xfrm>
        </p:spPr>
        <p:txBody>
          <a:bodyPr/>
          <a:lstStyle/>
          <a:p>
            <a:r>
              <a:rPr lang="en-US" dirty="0"/>
              <a:t>To eliminate this redundancy we have used SHA-256.</a:t>
            </a:r>
            <a:endParaRPr lang="en-IN" dirty="0"/>
          </a:p>
        </p:txBody>
      </p:sp>
      <p:sp>
        <p:nvSpPr>
          <p:cNvPr id="4" name="Slide Number Placeholder 3">
            <a:extLst>
              <a:ext uri="{FF2B5EF4-FFF2-40B4-BE49-F238E27FC236}">
                <a16:creationId xmlns:a16="http://schemas.microsoft.com/office/drawing/2014/main" id="{A350D260-BC34-47D6-BD69-EFB4075AE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DAD1B61A-A1F4-43AF-8D27-52FC432D783F}"/>
              </a:ext>
            </a:extLst>
          </p:cNvPr>
          <p:cNvPicPr>
            <a:picLocks noChangeAspect="1"/>
          </p:cNvPicPr>
          <p:nvPr/>
        </p:nvPicPr>
        <p:blipFill>
          <a:blip r:embed="rId2"/>
          <a:stretch>
            <a:fillRect/>
          </a:stretch>
        </p:blipFill>
        <p:spPr>
          <a:xfrm>
            <a:off x="0" y="0"/>
            <a:ext cx="9144000" cy="3813544"/>
          </a:xfrm>
          <a:prstGeom prst="rect">
            <a:avLst/>
          </a:prstGeom>
        </p:spPr>
      </p:pic>
    </p:spTree>
    <p:extLst>
      <p:ext uri="{BB962C8B-B14F-4D97-AF65-F5344CB8AC3E}">
        <p14:creationId xmlns:p14="http://schemas.microsoft.com/office/powerpoint/2010/main" val="2596206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DF1B-3C7C-47F3-B72E-38B4D9D895F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4C33B3B-E23A-4A07-8418-916A6F2FC4A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563D165-A867-450D-8287-AE82325773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0B33ECA6-867A-4232-A3CF-56F816AE2DCA}"/>
              </a:ext>
            </a:extLst>
          </p:cNvPr>
          <p:cNvPicPr>
            <a:picLocks noChangeAspect="1"/>
          </p:cNvPicPr>
          <p:nvPr/>
        </p:nvPicPr>
        <p:blipFill>
          <a:blip r:embed="rId2"/>
          <a:stretch>
            <a:fillRect/>
          </a:stretch>
        </p:blipFill>
        <p:spPr>
          <a:xfrm>
            <a:off x="2119423" y="73665"/>
            <a:ext cx="4338084" cy="2105247"/>
          </a:xfrm>
          <a:prstGeom prst="rect">
            <a:avLst/>
          </a:prstGeom>
        </p:spPr>
      </p:pic>
      <p:pic>
        <p:nvPicPr>
          <p:cNvPr id="8" name="Picture 7">
            <a:extLst>
              <a:ext uri="{FF2B5EF4-FFF2-40B4-BE49-F238E27FC236}">
                <a16:creationId xmlns:a16="http://schemas.microsoft.com/office/drawing/2014/main" id="{C42A5364-1EE1-4059-8135-D3BAE635DBDB}"/>
              </a:ext>
            </a:extLst>
          </p:cNvPr>
          <p:cNvPicPr>
            <a:picLocks noChangeAspect="1"/>
          </p:cNvPicPr>
          <p:nvPr/>
        </p:nvPicPr>
        <p:blipFill>
          <a:blip r:embed="rId3"/>
          <a:stretch>
            <a:fillRect/>
          </a:stretch>
        </p:blipFill>
        <p:spPr>
          <a:xfrm>
            <a:off x="2119423" y="2248586"/>
            <a:ext cx="4338084" cy="2440173"/>
          </a:xfrm>
          <a:prstGeom prst="rect">
            <a:avLst/>
          </a:prstGeom>
        </p:spPr>
      </p:pic>
    </p:spTree>
    <p:extLst>
      <p:ext uri="{BB962C8B-B14F-4D97-AF65-F5344CB8AC3E}">
        <p14:creationId xmlns:p14="http://schemas.microsoft.com/office/powerpoint/2010/main" val="403506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74A6-B687-4AC3-B4C2-5038043DD83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276BF61-543B-4405-A869-50762B58D1E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7FDB68F-8667-42DF-94F3-1994557BE3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2040EF2A-D840-4AFF-8DCE-B8B544D3F23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2054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E25-266A-4691-871D-BEA13394E27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1EB746F-781A-4442-84C8-FF0FD6D4AA6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5F7EFF0-060D-4A40-BA00-3AE9642E37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3A7720F8-941B-4E9A-905D-91330751E4E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8132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5178-1378-4D23-AAED-416C9C05B0E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AFAF074-7B39-41EC-BF75-ADE274EA0C0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C766A94-6A3A-4151-BBD7-FD05C722C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2C336359-4DA6-4C2C-982B-56A63609B79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9178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EA1F-A281-4024-826C-EC4A2D64A5A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AEDB02-8500-49A7-AA97-D6FBD30DB9D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712FFFE-B5CB-4E29-AE75-5E44FFA9C8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CF0ADE6E-A50A-45ED-86DC-FA8FEA3AB98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37782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1D0B-BF3B-4FF1-B478-60EC18C57C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45186D4-7E2E-4448-BF3F-4B7E94F65B7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DF1FE27-A924-465F-8392-9885385696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Picture 5">
            <a:extLst>
              <a:ext uri="{FF2B5EF4-FFF2-40B4-BE49-F238E27FC236}">
                <a16:creationId xmlns:a16="http://schemas.microsoft.com/office/drawing/2014/main" id="{CF422A3F-3E9F-4DEF-9F72-F663AD45337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0339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143C-D9CE-4915-948E-5978FEC9020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5543EFE-F770-44DE-A156-04CAD0C0CDE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2D41CD9-616D-4B64-A3A8-B5D435FEA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a:extLst>
              <a:ext uri="{FF2B5EF4-FFF2-40B4-BE49-F238E27FC236}">
                <a16:creationId xmlns:a16="http://schemas.microsoft.com/office/drawing/2014/main" id="{95E7C3AA-B65D-46CC-A373-99CBA9222A2E}"/>
              </a:ext>
            </a:extLst>
          </p:cNvPr>
          <p:cNvPicPr>
            <a:picLocks noChangeAspect="1"/>
          </p:cNvPicPr>
          <p:nvPr/>
        </p:nvPicPr>
        <p:blipFill>
          <a:blip r:embed="rId2"/>
          <a:stretch>
            <a:fillRect/>
          </a:stretch>
        </p:blipFill>
        <p:spPr>
          <a:xfrm>
            <a:off x="1644503" y="0"/>
            <a:ext cx="5096539" cy="3090087"/>
          </a:xfrm>
          <a:prstGeom prst="rect">
            <a:avLst/>
          </a:prstGeom>
        </p:spPr>
      </p:pic>
      <p:pic>
        <p:nvPicPr>
          <p:cNvPr id="8" name="Picture 7">
            <a:extLst>
              <a:ext uri="{FF2B5EF4-FFF2-40B4-BE49-F238E27FC236}">
                <a16:creationId xmlns:a16="http://schemas.microsoft.com/office/drawing/2014/main" id="{015728AE-44D7-432E-813C-CE715F3147AC}"/>
              </a:ext>
            </a:extLst>
          </p:cNvPr>
          <p:cNvPicPr>
            <a:picLocks noChangeAspect="1"/>
          </p:cNvPicPr>
          <p:nvPr/>
        </p:nvPicPr>
        <p:blipFill>
          <a:blip r:embed="rId3"/>
          <a:stretch>
            <a:fillRect/>
          </a:stretch>
        </p:blipFill>
        <p:spPr>
          <a:xfrm>
            <a:off x="1644503" y="3132418"/>
            <a:ext cx="5096539" cy="2571750"/>
          </a:xfrm>
          <a:prstGeom prst="rect">
            <a:avLst/>
          </a:prstGeom>
        </p:spPr>
      </p:pic>
    </p:spTree>
    <p:extLst>
      <p:ext uri="{BB962C8B-B14F-4D97-AF65-F5344CB8AC3E}">
        <p14:creationId xmlns:p14="http://schemas.microsoft.com/office/powerpoint/2010/main" val="20670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59CF-A2DF-4F35-A593-38E0D529839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5F98D44-CD98-43A0-B3C1-B3274008CCE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7D8D9E6-9E85-4DFD-80B3-0D3D150C49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8" name="Picture 7">
            <a:extLst>
              <a:ext uri="{FF2B5EF4-FFF2-40B4-BE49-F238E27FC236}">
                <a16:creationId xmlns:a16="http://schemas.microsoft.com/office/drawing/2014/main" id="{A9E4796D-8485-4FAC-AC47-E0B2EB52D88C}"/>
              </a:ext>
            </a:extLst>
          </p:cNvPr>
          <p:cNvPicPr>
            <a:picLocks noChangeAspect="1"/>
          </p:cNvPicPr>
          <p:nvPr/>
        </p:nvPicPr>
        <p:blipFill>
          <a:blip r:embed="rId2"/>
          <a:stretch>
            <a:fillRect/>
          </a:stretch>
        </p:blipFill>
        <p:spPr>
          <a:xfrm>
            <a:off x="1651592" y="0"/>
            <a:ext cx="4699589" cy="2643519"/>
          </a:xfrm>
          <a:prstGeom prst="rect">
            <a:avLst/>
          </a:prstGeom>
        </p:spPr>
      </p:pic>
      <p:pic>
        <p:nvPicPr>
          <p:cNvPr id="10" name="Picture 9">
            <a:extLst>
              <a:ext uri="{FF2B5EF4-FFF2-40B4-BE49-F238E27FC236}">
                <a16:creationId xmlns:a16="http://schemas.microsoft.com/office/drawing/2014/main" id="{30CA02C8-C619-4562-ABFB-658C27AF55E2}"/>
              </a:ext>
            </a:extLst>
          </p:cNvPr>
          <p:cNvPicPr>
            <a:picLocks noChangeAspect="1"/>
          </p:cNvPicPr>
          <p:nvPr/>
        </p:nvPicPr>
        <p:blipFill>
          <a:blip r:embed="rId3"/>
          <a:stretch>
            <a:fillRect/>
          </a:stretch>
        </p:blipFill>
        <p:spPr>
          <a:xfrm>
            <a:off x="1732712" y="2530101"/>
            <a:ext cx="4537347" cy="2552258"/>
          </a:xfrm>
          <a:prstGeom prst="rect">
            <a:avLst/>
          </a:prstGeom>
        </p:spPr>
      </p:pic>
    </p:spTree>
    <p:extLst>
      <p:ext uri="{BB962C8B-B14F-4D97-AF65-F5344CB8AC3E}">
        <p14:creationId xmlns:p14="http://schemas.microsoft.com/office/powerpoint/2010/main" val="31481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560250" y="96500"/>
            <a:ext cx="252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Introduction</a:t>
            </a:r>
            <a:endParaRPr sz="2300"/>
          </a:p>
        </p:txBody>
      </p:sp>
      <p:sp>
        <p:nvSpPr>
          <p:cNvPr id="87" name="Google Shape;87;p15"/>
          <p:cNvSpPr txBox="1">
            <a:spLocks noGrp="1"/>
          </p:cNvSpPr>
          <p:nvPr>
            <p:ph type="body" idx="1"/>
          </p:nvPr>
        </p:nvSpPr>
        <p:spPr>
          <a:xfrm>
            <a:off x="219300" y="865350"/>
            <a:ext cx="8770200" cy="4093500"/>
          </a:xfrm>
          <a:prstGeom prst="rect">
            <a:avLst/>
          </a:prstGeom>
        </p:spPr>
        <p:txBody>
          <a:bodyPr spcFirstLastPara="1" wrap="square" lIns="91425" tIns="91425" rIns="91425" bIns="91425" anchor="t" anchorCtr="0">
            <a:noAutofit/>
          </a:bodyPr>
          <a:lstStyle/>
          <a:p>
            <a:pPr algn="just">
              <a:lnSpc>
                <a:spcPct val="170000"/>
              </a:lnSpc>
            </a:pPr>
            <a:r>
              <a:rPr lang="en-US" dirty="0">
                <a:latin typeface="Times New Roman" pitchFamily="18" charset="0"/>
                <a:cs typeface="Times New Roman" pitchFamily="18" charset="0"/>
              </a:rPr>
              <a:t>With the increasing adoption of cloud computing, a growing number of users outsource their datasets to cloud. </a:t>
            </a:r>
          </a:p>
          <a:p>
            <a:pPr algn="just">
              <a:lnSpc>
                <a:spcPct val="170000"/>
              </a:lnSpc>
            </a:pPr>
            <a:r>
              <a:rPr lang="en-US" dirty="0">
                <a:latin typeface="Times New Roman" pitchFamily="18" charset="0"/>
                <a:cs typeface="Times New Roman" pitchFamily="18" charset="0"/>
              </a:rPr>
              <a:t>To preserve privacy, the datasets are usually encrypted before outsourcing. However, the common practice of encryption makes the effective utilization of the data difficult. </a:t>
            </a:r>
          </a:p>
          <a:p>
            <a:pPr algn="just">
              <a:lnSpc>
                <a:spcPct val="170000"/>
              </a:lnSpc>
            </a:pPr>
            <a:r>
              <a:rPr lang="en-US" dirty="0">
                <a:latin typeface="Times New Roman" pitchFamily="18" charset="0"/>
                <a:cs typeface="Times New Roman" pitchFamily="18" charset="0"/>
              </a:rPr>
              <a:t>A novel semantic search scheme based on the concept hierarchy and the semantic relationship between concepts in the encrypted datasets is being used in this problem statement. </a:t>
            </a:r>
          </a:p>
          <a:p>
            <a:pPr marL="0" indent="0" algn="just">
              <a:lnSpc>
                <a:spcPct val="170000"/>
              </a:lnSpc>
              <a:spcAft>
                <a:spcPts val="1000"/>
              </a:spcAft>
              <a:buNone/>
            </a:pPr>
            <a:endParaRPr lang="en-US" dirty="0">
              <a:latin typeface="Times New Roman" pitchFamily="18" charset="0"/>
              <a:ea typeface="Times New Roman"/>
              <a:cs typeface="Times New Roman" pitchFamily="18" charset="0"/>
            </a:endParaRPr>
          </a:p>
          <a:p>
            <a:pPr algn="just">
              <a:lnSpc>
                <a:spcPct val="170000"/>
              </a:lnSpc>
            </a:pPr>
            <a:endParaRPr lang="en-US" dirty="0">
              <a:latin typeface="Times New Roman" pitchFamily="18" charset="0"/>
              <a:cs typeface="Times New Roman" pitchFamily="18" charset="0"/>
            </a:endParaRPr>
          </a:p>
          <a:p>
            <a:pPr marL="0" lvl="0" indent="0" algn="l" rtl="0">
              <a:spcBef>
                <a:spcPts val="0"/>
              </a:spcBef>
              <a:spcAft>
                <a:spcPts val="1600"/>
              </a:spcAft>
              <a:buNone/>
            </a:pPr>
            <a:endParaRPr dirty="0"/>
          </a:p>
        </p:txBody>
      </p:sp>
      <p:sp>
        <p:nvSpPr>
          <p:cNvPr id="88" name="Google Shape;88;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3</a:t>
            </a:fld>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9F14-C3DB-43B2-9994-6C2B6FF9CEC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8F8B8A-17F0-43B2-9859-C44E6997D50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AB36055-CD03-43DD-A6CA-3A83DF13C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98C3A473-1F4C-4C3D-A0C8-F62695B604DB}"/>
              </a:ext>
            </a:extLst>
          </p:cNvPr>
          <p:cNvPicPr>
            <a:picLocks noChangeAspect="1"/>
          </p:cNvPicPr>
          <p:nvPr/>
        </p:nvPicPr>
        <p:blipFill>
          <a:blip r:embed="rId2"/>
          <a:stretch>
            <a:fillRect/>
          </a:stretch>
        </p:blipFill>
        <p:spPr>
          <a:xfrm>
            <a:off x="2197491" y="15069"/>
            <a:ext cx="4267104" cy="2400246"/>
          </a:xfrm>
          <a:prstGeom prst="rect">
            <a:avLst/>
          </a:prstGeom>
        </p:spPr>
      </p:pic>
      <p:pic>
        <p:nvPicPr>
          <p:cNvPr id="8" name="Picture 7">
            <a:extLst>
              <a:ext uri="{FF2B5EF4-FFF2-40B4-BE49-F238E27FC236}">
                <a16:creationId xmlns:a16="http://schemas.microsoft.com/office/drawing/2014/main" id="{665A6251-85B5-4B23-B654-05D728393ACE}"/>
              </a:ext>
            </a:extLst>
          </p:cNvPr>
          <p:cNvPicPr>
            <a:picLocks noChangeAspect="1"/>
          </p:cNvPicPr>
          <p:nvPr/>
        </p:nvPicPr>
        <p:blipFill>
          <a:blip r:embed="rId3"/>
          <a:stretch>
            <a:fillRect/>
          </a:stretch>
        </p:blipFill>
        <p:spPr>
          <a:xfrm>
            <a:off x="2034362" y="2415315"/>
            <a:ext cx="4586177" cy="2579725"/>
          </a:xfrm>
          <a:prstGeom prst="rect">
            <a:avLst/>
          </a:prstGeom>
        </p:spPr>
      </p:pic>
    </p:spTree>
    <p:extLst>
      <p:ext uri="{BB962C8B-B14F-4D97-AF65-F5344CB8AC3E}">
        <p14:creationId xmlns:p14="http://schemas.microsoft.com/office/powerpoint/2010/main" val="3035876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2702-298A-4A84-91DF-FAC95C26927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D2DF675-4FD1-4828-8414-2B42D06866E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0AE108-B496-4766-B500-8AB4D7E3F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519F1934-544D-45B0-A673-1D489709A09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7399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5846-8A4B-4272-A43F-D74F7E7A94E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E28ACB3-616C-48D7-B431-855143F09BA5}"/>
              </a:ext>
            </a:extLst>
          </p:cNvPr>
          <p:cNvSpPr>
            <a:spLocks noGrp="1"/>
          </p:cNvSpPr>
          <p:nvPr>
            <p:ph type="body" idx="1"/>
          </p:nvPr>
        </p:nvSpPr>
        <p:spPr>
          <a:xfrm>
            <a:off x="637953" y="1375144"/>
            <a:ext cx="8093759" cy="3218121"/>
          </a:xfrm>
        </p:spPr>
        <p:txBody>
          <a:bodyPr/>
          <a:lstStyle/>
          <a:p>
            <a:r>
              <a:rPr lang="en-US" dirty="0"/>
              <a:t>Project flow: </a:t>
            </a:r>
            <a:r>
              <a:rPr lang="en-US" dirty="0">
                <a:hlinkClick r:id="rId2" action="ppaction://hlinkfile"/>
              </a:rPr>
              <a:t>..\Downloads\video-1585239804.mp4</a:t>
            </a:r>
            <a:endParaRPr lang="en-IN" dirty="0"/>
          </a:p>
        </p:txBody>
      </p:sp>
      <p:sp>
        <p:nvSpPr>
          <p:cNvPr id="4" name="Slide Number Placeholder 3">
            <a:extLst>
              <a:ext uri="{FF2B5EF4-FFF2-40B4-BE49-F238E27FC236}">
                <a16:creationId xmlns:a16="http://schemas.microsoft.com/office/drawing/2014/main" id="{DF641AC1-0D44-4C99-9620-0DA6A84B31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690061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872A-6F2B-4FDA-B107-4EAEE8CF6472}"/>
              </a:ext>
            </a:extLst>
          </p:cNvPr>
          <p:cNvSpPr>
            <a:spLocks noGrp="1"/>
          </p:cNvSpPr>
          <p:nvPr>
            <p:ph type="title"/>
          </p:nvPr>
        </p:nvSpPr>
        <p:spPr>
          <a:xfrm>
            <a:off x="581246" y="86853"/>
            <a:ext cx="6205477" cy="635400"/>
          </a:xfrm>
        </p:spPr>
        <p:txBody>
          <a:bodyPr/>
          <a:lstStyle/>
          <a:p>
            <a:r>
              <a:rPr lang="en-US" sz="24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Data stored:</a:t>
            </a:r>
            <a:endParaRPr lang="en-IN" sz="24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a:extLst>
              <a:ext uri="{FF2B5EF4-FFF2-40B4-BE49-F238E27FC236}">
                <a16:creationId xmlns:a16="http://schemas.microsoft.com/office/drawing/2014/main" id="{EDC67E1D-D102-443B-B442-FF1893C5A2DA}"/>
              </a:ext>
            </a:extLst>
          </p:cNvPr>
          <p:cNvSpPr>
            <a:spLocks noGrp="1"/>
          </p:cNvSpPr>
          <p:nvPr>
            <p:ph type="body" idx="1"/>
          </p:nvPr>
        </p:nvSpPr>
        <p:spPr>
          <a:xfrm>
            <a:off x="581246" y="808074"/>
            <a:ext cx="8150466" cy="3790102"/>
          </a:xfrm>
        </p:spPr>
        <p:txBody>
          <a:bodyPr/>
          <a:lstStyle/>
          <a:p>
            <a:endParaRPr lang="en-IN" dirty="0"/>
          </a:p>
        </p:txBody>
      </p:sp>
      <p:sp>
        <p:nvSpPr>
          <p:cNvPr id="4" name="Slide Number Placeholder 3">
            <a:extLst>
              <a:ext uri="{FF2B5EF4-FFF2-40B4-BE49-F238E27FC236}">
                <a16:creationId xmlns:a16="http://schemas.microsoft.com/office/drawing/2014/main" id="{2C4816DA-EE71-43FE-B757-7EC79560F2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E1E94E69-2456-4C8B-82DB-A1E8313AC202}"/>
              </a:ext>
            </a:extLst>
          </p:cNvPr>
          <p:cNvPicPr>
            <a:picLocks noChangeAspect="1"/>
          </p:cNvPicPr>
          <p:nvPr/>
        </p:nvPicPr>
        <p:blipFill>
          <a:blip r:embed="rId2"/>
          <a:stretch>
            <a:fillRect/>
          </a:stretch>
        </p:blipFill>
        <p:spPr>
          <a:xfrm>
            <a:off x="406511" y="1053970"/>
            <a:ext cx="4435549" cy="3326662"/>
          </a:xfrm>
          <a:prstGeom prst="rect">
            <a:avLst/>
          </a:prstGeom>
        </p:spPr>
      </p:pic>
      <p:pic>
        <p:nvPicPr>
          <p:cNvPr id="8" name="Picture 7">
            <a:extLst>
              <a:ext uri="{FF2B5EF4-FFF2-40B4-BE49-F238E27FC236}">
                <a16:creationId xmlns:a16="http://schemas.microsoft.com/office/drawing/2014/main" id="{B39C6EB4-FF5B-41E5-8255-3EC0CFF5B443}"/>
              </a:ext>
            </a:extLst>
          </p:cNvPr>
          <p:cNvPicPr>
            <a:picLocks noChangeAspect="1"/>
          </p:cNvPicPr>
          <p:nvPr/>
        </p:nvPicPr>
        <p:blipFill>
          <a:blip r:embed="rId3"/>
          <a:stretch>
            <a:fillRect/>
          </a:stretch>
        </p:blipFill>
        <p:spPr>
          <a:xfrm>
            <a:off x="5142328" y="34897"/>
            <a:ext cx="3630021" cy="4840028"/>
          </a:xfrm>
          <a:prstGeom prst="rect">
            <a:avLst/>
          </a:prstGeom>
        </p:spPr>
      </p:pic>
    </p:spTree>
    <p:extLst>
      <p:ext uri="{BB962C8B-B14F-4D97-AF65-F5344CB8AC3E}">
        <p14:creationId xmlns:p14="http://schemas.microsoft.com/office/powerpoint/2010/main" val="232552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431" y="125677"/>
            <a:ext cx="2227168" cy="635400"/>
          </a:xfrm>
        </p:spPr>
        <p:txBody>
          <a:bodyPr/>
          <a:lstStyle/>
          <a:p>
            <a:r>
              <a:rPr lang="en-IN" sz="2000" dirty="0"/>
              <a:t>Action Plan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914851344"/>
              </p:ext>
            </p:extLst>
          </p:nvPr>
        </p:nvGraphicFramePr>
        <p:xfrm>
          <a:off x="1717963" y="1018310"/>
          <a:ext cx="6096000" cy="2986577"/>
        </p:xfrm>
        <a:graphic>
          <a:graphicData uri="http://schemas.openxmlformats.org/drawingml/2006/table">
            <a:tbl>
              <a:tblPr firstRow="1" bandRow="1">
                <a:tableStyleId>{5C22544A-7EE6-4342-B048-85BDC9FD1C3A}</a:tableStyleId>
              </a:tblPr>
              <a:tblGrid>
                <a:gridCol w="2064327">
                  <a:extLst>
                    <a:ext uri="{9D8B030D-6E8A-4147-A177-3AD203B41FA5}">
                      <a16:colId xmlns:a16="http://schemas.microsoft.com/office/drawing/2014/main" val="20000"/>
                    </a:ext>
                  </a:extLst>
                </a:gridCol>
                <a:gridCol w="1856509">
                  <a:extLst>
                    <a:ext uri="{9D8B030D-6E8A-4147-A177-3AD203B41FA5}">
                      <a16:colId xmlns:a16="http://schemas.microsoft.com/office/drawing/2014/main" val="20001"/>
                    </a:ext>
                  </a:extLst>
                </a:gridCol>
                <a:gridCol w="2175164">
                  <a:extLst>
                    <a:ext uri="{9D8B030D-6E8A-4147-A177-3AD203B41FA5}">
                      <a16:colId xmlns:a16="http://schemas.microsoft.com/office/drawing/2014/main" val="20002"/>
                    </a:ext>
                  </a:extLst>
                </a:gridCol>
              </a:tblGrid>
              <a:tr h="626110">
                <a:tc>
                  <a:txBody>
                    <a:bodyPr/>
                    <a:lstStyle/>
                    <a:p>
                      <a:pPr algn="ctr"/>
                      <a:r>
                        <a:rPr lang="en-IN" dirty="0"/>
                        <a:t>Module Information</a:t>
                      </a:r>
                      <a:r>
                        <a:rPr lang="en-IN" baseline="0" dirty="0"/>
                        <a:t> </a:t>
                      </a:r>
                      <a:endParaRPr lang="en-IN" dirty="0"/>
                    </a:p>
                  </a:txBody>
                  <a:tcPr/>
                </a:tc>
                <a:tc>
                  <a:txBody>
                    <a:bodyPr/>
                    <a:lstStyle/>
                    <a:p>
                      <a:r>
                        <a:rPr lang="en-IN" dirty="0"/>
                        <a:t>Status </a:t>
                      </a:r>
                    </a:p>
                  </a:txBody>
                  <a:tcPr/>
                </a:tc>
                <a:tc>
                  <a:txBody>
                    <a:bodyPr/>
                    <a:lstStyle/>
                    <a:p>
                      <a:r>
                        <a:rPr lang="en-IN" dirty="0"/>
                        <a:t>Time required</a:t>
                      </a:r>
                      <a:r>
                        <a:rPr lang="en-IN" baseline="0" dirty="0"/>
                        <a:t> to Complete</a:t>
                      </a:r>
                      <a:endParaRPr lang="en-IN" dirty="0"/>
                    </a:p>
                  </a:txBody>
                  <a:tcPr/>
                </a:tc>
                <a:extLst>
                  <a:ext uri="{0D108BD9-81ED-4DB2-BD59-A6C34878D82A}">
                    <a16:rowId xmlns:a16="http://schemas.microsoft.com/office/drawing/2014/main" val="10000"/>
                  </a:ext>
                </a:extLst>
              </a:tr>
              <a:tr h="370840">
                <a:tc>
                  <a:txBody>
                    <a:bodyPr/>
                    <a:lstStyle/>
                    <a:p>
                      <a:r>
                        <a:rPr lang="en-IN" dirty="0">
                          <a:solidFill>
                            <a:schemeClr val="bg2"/>
                          </a:solidFill>
                        </a:rPr>
                        <a:t>Literature Survey</a:t>
                      </a:r>
                    </a:p>
                  </a:txBody>
                  <a:tcPr/>
                </a:tc>
                <a:tc>
                  <a:txBody>
                    <a:bodyPr/>
                    <a:lstStyle/>
                    <a:p>
                      <a:r>
                        <a:rPr lang="en-US" dirty="0">
                          <a:solidFill>
                            <a:schemeClr val="bg2"/>
                          </a:solidFill>
                        </a:rPr>
                        <a:t>Done.</a:t>
                      </a:r>
                      <a:endParaRPr lang="en-IN" dirty="0">
                        <a:solidFill>
                          <a:schemeClr val="bg2"/>
                        </a:solidFill>
                      </a:endParaRPr>
                    </a:p>
                  </a:txBody>
                  <a:tcPr/>
                </a:tc>
                <a:tc>
                  <a:txBody>
                    <a:bodyPr/>
                    <a:lstStyle/>
                    <a:p>
                      <a:r>
                        <a:rPr lang="en-IN" dirty="0">
                          <a:solidFill>
                            <a:schemeClr val="bg2"/>
                          </a:solidFill>
                        </a:rPr>
                        <a:t>-</a:t>
                      </a:r>
                    </a:p>
                  </a:txBody>
                  <a:tcPr/>
                </a:tc>
                <a:extLst>
                  <a:ext uri="{0D108BD9-81ED-4DB2-BD59-A6C34878D82A}">
                    <a16:rowId xmlns:a16="http://schemas.microsoft.com/office/drawing/2014/main" val="10001"/>
                  </a:ext>
                </a:extLst>
              </a:tr>
              <a:tr h="358947">
                <a:tc>
                  <a:txBody>
                    <a:bodyPr/>
                    <a:lstStyle/>
                    <a:p>
                      <a:r>
                        <a:rPr lang="en-IN" dirty="0">
                          <a:solidFill>
                            <a:schemeClr val="bg2"/>
                          </a:solidFill>
                        </a:rPr>
                        <a:t>Requirement Analysis</a:t>
                      </a:r>
                    </a:p>
                  </a:txBody>
                  <a:tcPr/>
                </a:tc>
                <a:tc>
                  <a:txBody>
                    <a:bodyPr/>
                    <a:lstStyle/>
                    <a:p>
                      <a:r>
                        <a:rPr lang="en-IN" dirty="0">
                          <a:solidFill>
                            <a:schemeClr val="bg2"/>
                          </a:solidFill>
                        </a:rPr>
                        <a:t>Done.</a:t>
                      </a:r>
                    </a:p>
                  </a:txBody>
                  <a:tcPr/>
                </a:tc>
                <a:tc>
                  <a:txBody>
                    <a:bodyPr/>
                    <a:lstStyle/>
                    <a:p>
                      <a:r>
                        <a:rPr lang="en-IN" dirty="0">
                          <a:solidFill>
                            <a:schemeClr val="bg2"/>
                          </a:solidFill>
                        </a:rPr>
                        <a:t>1 Week</a:t>
                      </a:r>
                    </a:p>
                  </a:txBody>
                  <a:tcPr/>
                </a:tc>
                <a:extLst>
                  <a:ext uri="{0D108BD9-81ED-4DB2-BD59-A6C34878D82A}">
                    <a16:rowId xmlns:a16="http://schemas.microsoft.com/office/drawing/2014/main" val="10002"/>
                  </a:ext>
                </a:extLst>
              </a:tr>
              <a:tr h="370840">
                <a:tc>
                  <a:txBody>
                    <a:bodyPr/>
                    <a:lstStyle/>
                    <a:p>
                      <a:r>
                        <a:rPr lang="en-IN" dirty="0">
                          <a:solidFill>
                            <a:schemeClr val="bg2"/>
                          </a:solidFill>
                        </a:rPr>
                        <a:t>Design</a:t>
                      </a:r>
                    </a:p>
                  </a:txBody>
                  <a:tcPr/>
                </a:tc>
                <a:tc>
                  <a:txBody>
                    <a:bodyPr/>
                    <a:lstStyle/>
                    <a:p>
                      <a:r>
                        <a:rPr lang="en-IN" baseline="0" dirty="0">
                          <a:solidFill>
                            <a:schemeClr val="bg2"/>
                          </a:solidFill>
                        </a:rPr>
                        <a:t>Done.</a:t>
                      </a:r>
                      <a:endParaRPr lang="en-IN" dirty="0">
                        <a:solidFill>
                          <a:schemeClr val="bg2"/>
                        </a:solidFill>
                      </a:endParaRPr>
                    </a:p>
                  </a:txBody>
                  <a:tcPr/>
                </a:tc>
                <a:tc>
                  <a:txBody>
                    <a:bodyPr/>
                    <a:lstStyle/>
                    <a:p>
                      <a:r>
                        <a:rPr lang="en-IN" dirty="0">
                          <a:solidFill>
                            <a:schemeClr val="bg2"/>
                          </a:solidFill>
                        </a:rPr>
                        <a:t>2 Weeks</a:t>
                      </a:r>
                    </a:p>
                    <a:p>
                      <a:endParaRPr lang="en-IN" dirty="0">
                        <a:solidFill>
                          <a:schemeClr val="bg2"/>
                        </a:solidFill>
                      </a:endParaRPr>
                    </a:p>
                  </a:txBody>
                  <a:tcPr/>
                </a:tc>
                <a:extLst>
                  <a:ext uri="{0D108BD9-81ED-4DB2-BD59-A6C34878D82A}">
                    <a16:rowId xmlns:a16="http://schemas.microsoft.com/office/drawing/2014/main" val="10003"/>
                  </a:ext>
                </a:extLst>
              </a:tr>
              <a:tr h="370840">
                <a:tc>
                  <a:txBody>
                    <a:bodyPr/>
                    <a:lstStyle/>
                    <a:p>
                      <a:r>
                        <a:rPr lang="en-IN" dirty="0">
                          <a:solidFill>
                            <a:schemeClr val="bg2"/>
                          </a:solidFill>
                        </a:rPr>
                        <a:t>Implementation</a:t>
                      </a:r>
                    </a:p>
                  </a:txBody>
                  <a:tcPr/>
                </a:tc>
                <a:tc>
                  <a:txBody>
                    <a:bodyPr/>
                    <a:lstStyle/>
                    <a:p>
                      <a:r>
                        <a:rPr lang="en-US" dirty="0">
                          <a:solidFill>
                            <a:schemeClr val="bg2"/>
                          </a:solidFill>
                        </a:rPr>
                        <a:t>Done.</a:t>
                      </a:r>
                      <a:endParaRPr lang="en-IN" dirty="0">
                        <a:solidFill>
                          <a:schemeClr val="bg2"/>
                        </a:solidFill>
                      </a:endParaRPr>
                    </a:p>
                  </a:txBody>
                  <a:tcPr/>
                </a:tc>
                <a:tc>
                  <a:txBody>
                    <a:bodyPr/>
                    <a:lstStyle/>
                    <a:p>
                      <a:r>
                        <a:rPr lang="en-IN" dirty="0">
                          <a:solidFill>
                            <a:schemeClr val="bg2"/>
                          </a:solidFill>
                        </a:rPr>
                        <a:t>4 Weeks</a:t>
                      </a:r>
                    </a:p>
                  </a:txBody>
                  <a:tcPr/>
                </a:tc>
                <a:extLst>
                  <a:ext uri="{0D108BD9-81ED-4DB2-BD59-A6C34878D82A}">
                    <a16:rowId xmlns:a16="http://schemas.microsoft.com/office/drawing/2014/main" val="10004"/>
                  </a:ext>
                </a:extLst>
              </a:tr>
              <a:tr h="370840">
                <a:tc>
                  <a:txBody>
                    <a:bodyPr/>
                    <a:lstStyle/>
                    <a:p>
                      <a:r>
                        <a:rPr lang="en-IN" dirty="0">
                          <a:solidFill>
                            <a:schemeClr val="bg2"/>
                          </a:solidFill>
                        </a:rPr>
                        <a:t>Documentation</a:t>
                      </a:r>
                    </a:p>
                  </a:txBody>
                  <a:tcPr/>
                </a:tc>
                <a:tc>
                  <a:txBody>
                    <a:bodyPr/>
                    <a:lstStyle/>
                    <a:p>
                      <a:r>
                        <a:rPr lang="en-US" dirty="0">
                          <a:solidFill>
                            <a:schemeClr val="bg2"/>
                          </a:solidFill>
                        </a:rPr>
                        <a:t>Done.</a:t>
                      </a:r>
                      <a:endParaRPr lang="en-IN" dirty="0">
                        <a:solidFill>
                          <a:schemeClr val="bg2"/>
                        </a:solidFill>
                      </a:endParaRPr>
                    </a:p>
                  </a:txBody>
                  <a:tcPr/>
                </a:tc>
                <a:tc>
                  <a:txBody>
                    <a:bodyPr/>
                    <a:lstStyle/>
                    <a:p>
                      <a:r>
                        <a:rPr lang="en-IN" dirty="0">
                          <a:solidFill>
                            <a:schemeClr val="bg2"/>
                          </a:solidFill>
                        </a:rPr>
                        <a:t>2 Weeks</a:t>
                      </a:r>
                    </a:p>
                  </a:txBody>
                  <a:tcPr/>
                </a:tc>
                <a:extLst>
                  <a:ext uri="{0D108BD9-81ED-4DB2-BD59-A6C34878D82A}">
                    <a16:rowId xmlns:a16="http://schemas.microsoft.com/office/drawing/2014/main" val="10005"/>
                  </a:ext>
                </a:extLst>
              </a:tr>
              <a:tr h="370840">
                <a:tc>
                  <a:txBody>
                    <a:bodyPr/>
                    <a:lstStyle/>
                    <a:p>
                      <a:r>
                        <a:rPr lang="en-IN" dirty="0">
                          <a:solidFill>
                            <a:schemeClr val="bg2"/>
                          </a:solidFill>
                        </a:rPr>
                        <a:t>Final</a:t>
                      </a:r>
                      <a:r>
                        <a:rPr lang="en-IN" baseline="0" dirty="0">
                          <a:solidFill>
                            <a:schemeClr val="bg2"/>
                          </a:solidFill>
                        </a:rPr>
                        <a:t> Submission</a:t>
                      </a:r>
                      <a:endParaRPr lang="en-IN" dirty="0">
                        <a:solidFill>
                          <a:schemeClr val="bg2"/>
                        </a:solidFill>
                      </a:endParaRPr>
                    </a:p>
                  </a:txBody>
                  <a:tcPr/>
                </a:tc>
                <a:tc>
                  <a:txBody>
                    <a:bodyPr/>
                    <a:lstStyle/>
                    <a:p>
                      <a:endParaRPr lang="en-IN" dirty="0">
                        <a:solidFill>
                          <a:schemeClr val="bg2"/>
                        </a:solidFill>
                      </a:endParaRPr>
                    </a:p>
                  </a:txBody>
                  <a:tcPr/>
                </a:tc>
                <a:tc>
                  <a:txBody>
                    <a:bodyPr/>
                    <a:lstStyle/>
                    <a:p>
                      <a:endParaRPr lang="en-IN" dirty="0">
                        <a:solidFill>
                          <a:schemeClr val="bg2"/>
                        </a:solidFill>
                      </a:endParaRPr>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054927" y="519545"/>
            <a:ext cx="1170513" cy="307777"/>
          </a:xfrm>
          <a:prstGeom prst="rect">
            <a:avLst/>
          </a:prstGeom>
          <a:noFill/>
        </p:spPr>
        <p:txBody>
          <a:bodyPr wrap="none" rtlCol="0">
            <a:spAutoFit/>
          </a:bodyPr>
          <a:lstStyle/>
          <a:p>
            <a:r>
              <a:rPr lang="en-IN" dirty="0"/>
              <a:t>Example as:</a:t>
            </a:r>
          </a:p>
        </p:txBody>
      </p:sp>
    </p:spTree>
    <p:extLst>
      <p:ext uri="{BB962C8B-B14F-4D97-AF65-F5344CB8AC3E}">
        <p14:creationId xmlns:p14="http://schemas.microsoft.com/office/powerpoint/2010/main" val="10404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554600" y="13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References</a:t>
            </a:r>
            <a:endParaRPr sz="2500"/>
          </a:p>
        </p:txBody>
      </p:sp>
      <p:sp>
        <p:nvSpPr>
          <p:cNvPr id="129" name="Google Shape;129;p21"/>
          <p:cNvSpPr txBox="1">
            <a:spLocks noGrp="1"/>
          </p:cNvSpPr>
          <p:nvPr>
            <p:ph type="body" idx="1"/>
          </p:nvPr>
        </p:nvSpPr>
        <p:spPr>
          <a:xfrm>
            <a:off x="97400" y="808550"/>
            <a:ext cx="8938200" cy="4188900"/>
          </a:xfrm>
          <a:prstGeom prst="rect">
            <a:avLst/>
          </a:prstGeom>
        </p:spPr>
        <p:txBody>
          <a:bodyPr spcFirstLastPara="1" wrap="square" lIns="91425" tIns="91425" rIns="91425" bIns="91425" anchor="t" anchorCtr="0">
            <a:noAutofit/>
          </a:bodyPr>
          <a:lstStyle/>
          <a:p>
            <a:pPr marL="0" lvl="0" indent="0">
              <a:spcAft>
                <a:spcPts val="1600"/>
              </a:spcAft>
              <a:buNone/>
            </a:pPr>
            <a:r>
              <a:rPr lang="en-IN" sz="1050" dirty="0"/>
              <a:t>[1] </a:t>
            </a:r>
            <a:r>
              <a:rPr lang="en-IN" sz="1050" dirty="0" err="1"/>
              <a:t>Zhangjie</a:t>
            </a:r>
            <a:r>
              <a:rPr lang="en-IN" sz="1050" dirty="0"/>
              <a:t> Fu, Lili Xia, </a:t>
            </a:r>
            <a:r>
              <a:rPr lang="en-IN" sz="1050" dirty="0" err="1"/>
              <a:t>Xingming</a:t>
            </a:r>
            <a:r>
              <a:rPr lang="en-IN" sz="1050" dirty="0"/>
              <a:t> Sun, Alex X. Liu, “</a:t>
            </a:r>
            <a:r>
              <a:rPr lang="en-US" sz="1050" dirty="0"/>
              <a:t>Semantic-Aware Searching Over Encrypted Data for Cloud Computing”, </a:t>
            </a:r>
            <a:r>
              <a:rPr lang="en-US" sz="1050" dirty="0" err="1"/>
              <a:t>ieee</a:t>
            </a:r>
            <a:r>
              <a:rPr lang="en-US" sz="1050" dirty="0"/>
              <a:t> transactions on information forensics and security, vol. 13, no. 9, September 2018.</a:t>
            </a:r>
            <a:endParaRPr lang="en-IN" sz="1050" dirty="0"/>
          </a:p>
          <a:p>
            <a:pPr marL="0" lvl="0" indent="0">
              <a:spcAft>
                <a:spcPts val="1600"/>
              </a:spcAft>
              <a:buNone/>
            </a:pPr>
            <a:r>
              <a:rPr lang="en-IN" sz="1050" dirty="0"/>
              <a:t>[2] L. M. Vaquero, L. </a:t>
            </a:r>
            <a:r>
              <a:rPr lang="en-IN" sz="1050" dirty="0" err="1"/>
              <a:t>Rodero</a:t>
            </a:r>
            <a:r>
              <a:rPr lang="en-IN" sz="1050" dirty="0"/>
              <a:t>-Merino, J. Caceres, and M. Lindner, “A break in the clouds: Towards a cloud definition,” ACM SIGCOMM </a:t>
            </a:r>
            <a:r>
              <a:rPr lang="en-IN" sz="1050" dirty="0" err="1"/>
              <a:t>Comput</a:t>
            </a:r>
            <a:r>
              <a:rPr lang="en-IN" sz="1050" dirty="0"/>
              <a:t>. </a:t>
            </a:r>
            <a:r>
              <a:rPr lang="en-IN" sz="1050" dirty="0" err="1"/>
              <a:t>Commun</a:t>
            </a:r>
            <a:r>
              <a:rPr lang="en-IN" sz="1050" dirty="0"/>
              <a:t>. Rev., vol. 39, no. 1, pp. 50–55, 2008.</a:t>
            </a:r>
          </a:p>
          <a:p>
            <a:pPr marL="0" lvl="0" indent="0">
              <a:spcAft>
                <a:spcPts val="1600"/>
              </a:spcAft>
              <a:buNone/>
            </a:pPr>
            <a:r>
              <a:rPr lang="en-IN" sz="1050" dirty="0"/>
              <a:t>[3] C. Wang, N. Cao, K. Ren, and W. Lou, “Enabling secure and efficient ranked keyword search over outsourced cloud data,” IEEE Trans. Parallel </a:t>
            </a:r>
            <a:r>
              <a:rPr lang="en-IN" sz="1050" dirty="0" err="1"/>
              <a:t>Distrib</a:t>
            </a:r>
            <a:r>
              <a:rPr lang="en-IN" sz="1050" dirty="0"/>
              <a:t>. Syst., vol. 23, no. 8, pp. 1467–1479, Aug. 2012.</a:t>
            </a:r>
          </a:p>
          <a:p>
            <a:pPr marL="0" lvl="0" indent="0">
              <a:spcAft>
                <a:spcPts val="1600"/>
              </a:spcAft>
              <a:buNone/>
            </a:pPr>
            <a:r>
              <a:rPr lang="en-IN" sz="1050" dirty="0"/>
              <a:t>[4] D. X. Song, D. Wagner, and A. </a:t>
            </a:r>
            <a:r>
              <a:rPr lang="en-IN" sz="1050" dirty="0" err="1"/>
              <a:t>Perrig</a:t>
            </a:r>
            <a:r>
              <a:rPr lang="en-IN" sz="1050" dirty="0"/>
              <a:t>, “Practical techniques for searches on encrypted data,” in Proc. SP, 2000, pp. 44–55.</a:t>
            </a:r>
          </a:p>
          <a:p>
            <a:pPr marL="0" lvl="0" indent="0">
              <a:spcAft>
                <a:spcPts val="1600"/>
              </a:spcAft>
              <a:buNone/>
            </a:pPr>
            <a:r>
              <a:rPr lang="en-IN" sz="1050" dirty="0"/>
              <a:t>[5] R. </a:t>
            </a:r>
            <a:r>
              <a:rPr lang="en-IN" sz="1050" dirty="0" err="1"/>
              <a:t>Curtmola</a:t>
            </a:r>
            <a:r>
              <a:rPr lang="en-IN" sz="1050" dirty="0"/>
              <a:t>, J. A. </a:t>
            </a:r>
            <a:r>
              <a:rPr lang="en-IN" sz="1050" dirty="0" err="1"/>
              <a:t>Garay</a:t>
            </a:r>
            <a:r>
              <a:rPr lang="en-IN" sz="1050" dirty="0"/>
              <a:t>, S. Kamara, and R. Ostrovsky, “Searchable symmetric encryption: improved definitions and efficient constructions,” in Proc. ACM CCS, 2006, pp. 79–88.</a:t>
            </a:r>
          </a:p>
          <a:p>
            <a:pPr marL="0" lvl="0" indent="0">
              <a:spcAft>
                <a:spcPts val="1600"/>
              </a:spcAft>
              <a:buNone/>
            </a:pPr>
            <a:r>
              <a:rPr lang="en-IN" sz="1050" dirty="0"/>
              <a:t>[6] A. Swaminathan et al., “Confidentiality-preserving rank-ordered search,” in Proc. ACM Workshop Storage </a:t>
            </a:r>
            <a:r>
              <a:rPr lang="en-IN" sz="1050" dirty="0" err="1"/>
              <a:t>Secur</a:t>
            </a:r>
            <a:r>
              <a:rPr lang="en-IN" sz="1050" dirty="0"/>
              <a:t>. Survivability, 2007, pp. 7–12.</a:t>
            </a:r>
          </a:p>
          <a:p>
            <a:pPr marL="0" lvl="0" indent="0">
              <a:spcAft>
                <a:spcPts val="1600"/>
              </a:spcAft>
              <a:buNone/>
            </a:pPr>
            <a:r>
              <a:rPr lang="en-IN" sz="1050" dirty="0"/>
              <a:t>[7] S. </a:t>
            </a:r>
            <a:r>
              <a:rPr lang="en-IN" sz="1050" dirty="0" err="1"/>
              <a:t>Zerr</a:t>
            </a:r>
            <a:r>
              <a:rPr lang="en-IN" sz="1050" dirty="0"/>
              <a:t>, D. </a:t>
            </a:r>
            <a:r>
              <a:rPr lang="en-IN" sz="1050" dirty="0" err="1"/>
              <a:t>Olmedilla</a:t>
            </a:r>
            <a:r>
              <a:rPr lang="en-IN" sz="1050" dirty="0"/>
              <a:t>, W. </a:t>
            </a:r>
            <a:r>
              <a:rPr lang="en-IN" sz="1050" dirty="0" err="1"/>
              <a:t>Nejdl</a:t>
            </a:r>
            <a:r>
              <a:rPr lang="en-IN" sz="1050" dirty="0"/>
              <a:t>, and W. </a:t>
            </a:r>
            <a:r>
              <a:rPr lang="en-IN" sz="1050" dirty="0" err="1"/>
              <a:t>Siberski</a:t>
            </a:r>
            <a:r>
              <a:rPr lang="en-IN" sz="1050" dirty="0"/>
              <a:t>, “</a:t>
            </a:r>
            <a:r>
              <a:rPr lang="en-IN" sz="1050" dirty="0" err="1"/>
              <a:t>Zerber+R</a:t>
            </a:r>
            <a:r>
              <a:rPr lang="en-IN" sz="1050" dirty="0"/>
              <a:t>: Top-k retrieval from a confidential index,” in Proc. EDBT, 2009, pp. 439–449.</a:t>
            </a:r>
          </a:p>
          <a:p>
            <a:pPr marL="0" lvl="0" indent="0">
              <a:spcAft>
                <a:spcPts val="1600"/>
              </a:spcAft>
              <a:buNone/>
            </a:pPr>
            <a:r>
              <a:rPr lang="en-IN" sz="1050" dirty="0"/>
              <a:t>[8] N. Cao, C. Wang, M. Li, K. Ren, and W. Lou, “Privacy-preserving multi-keyword ranked search over encrypted cloud data,” IEEE Trans. Parallel </a:t>
            </a:r>
            <a:r>
              <a:rPr lang="en-IN" sz="1050" dirty="0" err="1"/>
              <a:t>Distrib</a:t>
            </a:r>
            <a:r>
              <a:rPr lang="en-IN" sz="1050" dirty="0"/>
              <a:t>. Syst., vol. 25, no. 1, pp. 222–233, Jan. 2014.</a:t>
            </a:r>
          </a:p>
          <a:p>
            <a:pPr marL="0" lvl="0" indent="0">
              <a:spcAft>
                <a:spcPts val="1600"/>
              </a:spcAft>
              <a:buNone/>
            </a:pPr>
            <a:endParaRPr lang="en-IN" sz="1050" dirty="0"/>
          </a:p>
        </p:txBody>
      </p:sp>
      <p:sp>
        <p:nvSpPr>
          <p:cNvPr id="130" name="Google Shape;130;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35</a:t>
            </a:fld>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60C5-8296-474C-8E9A-01FD497D9135}"/>
              </a:ext>
            </a:extLst>
          </p:cNvPr>
          <p:cNvSpPr>
            <a:spLocks noGrp="1"/>
          </p:cNvSpPr>
          <p:nvPr>
            <p:ph type="title"/>
          </p:nvPr>
        </p:nvSpPr>
        <p:spPr>
          <a:xfrm>
            <a:off x="3281916" y="1991832"/>
            <a:ext cx="5439934" cy="1141227"/>
          </a:xfrm>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A2345E94-041E-4288-9DBB-172BF9E07A5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6FAB83B-F371-4071-9ABC-9288A2F556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94321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803025" y="86850"/>
            <a:ext cx="1848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Problem Definition</a:t>
            </a:r>
            <a:endParaRPr sz="2200"/>
          </a:p>
        </p:txBody>
      </p:sp>
      <p:sp>
        <p:nvSpPr>
          <p:cNvPr id="94" name="Google Shape;94;p16"/>
          <p:cNvSpPr txBox="1">
            <a:spLocks noGrp="1"/>
          </p:cNvSpPr>
          <p:nvPr>
            <p:ph type="body" idx="1"/>
          </p:nvPr>
        </p:nvSpPr>
        <p:spPr>
          <a:xfrm>
            <a:off x="117225" y="845900"/>
            <a:ext cx="8901600" cy="4229700"/>
          </a:xfrm>
          <a:prstGeom prst="rect">
            <a:avLst/>
          </a:prstGeom>
        </p:spPr>
        <p:txBody>
          <a:bodyPr spcFirstLastPara="1" wrap="square" lIns="91425" tIns="91425" rIns="91425" bIns="91425" anchor="t" anchorCtr="0">
            <a:noAutofit/>
          </a:bodyPr>
          <a:lstStyle/>
          <a:p>
            <a:pPr marL="285750" indent="-285750">
              <a:spcAft>
                <a:spcPts val="1600"/>
              </a:spcAft>
            </a:pPr>
            <a:r>
              <a:rPr lang="en-US" dirty="0">
                <a:latin typeface="Times New Roman" pitchFamily="18" charset="0"/>
                <a:cs typeface="Times New Roman" pitchFamily="18" charset="0"/>
              </a:rPr>
              <a:t>The difficulty to search the given keywords in encrypted datasets is solved here.</a:t>
            </a:r>
          </a:p>
          <a:p>
            <a:pPr marL="285750" indent="-285750">
              <a:spcAft>
                <a:spcPts val="1600"/>
              </a:spcAft>
            </a:pPr>
            <a:r>
              <a:rPr lang="en-US" dirty="0">
                <a:latin typeface="Times New Roman" pitchFamily="18" charset="0"/>
                <a:cs typeface="Times New Roman" pitchFamily="18" charset="0"/>
              </a:rPr>
              <a:t> The search schemes provide different query capabilities, including single keyword search, multi-keyword search, fuzzy keyword search, similarity search, and so on. </a:t>
            </a:r>
          </a:p>
          <a:p>
            <a:pPr marL="285750" indent="-285750">
              <a:spcAft>
                <a:spcPts val="1600"/>
              </a:spcAft>
            </a:pPr>
            <a:r>
              <a:rPr lang="en-US" dirty="0">
                <a:latin typeface="Times New Roman" pitchFamily="18" charset="0"/>
                <a:cs typeface="Times New Roman" pitchFamily="18" charset="0"/>
              </a:rPr>
              <a:t> The semantic relations between words are diverse, such as synonymy and domain correlation.</a:t>
            </a:r>
          </a:p>
        </p:txBody>
      </p:sp>
      <p:sp>
        <p:nvSpPr>
          <p:cNvPr id="95" name="Google Shape;95;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4</a:t>
            </a:fld>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7775" y="14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Literature Survey</a:t>
            </a:r>
            <a:endParaRPr sz="2100" dirty="0"/>
          </a:p>
        </p:txBody>
      </p:sp>
      <p:sp>
        <p:nvSpPr>
          <p:cNvPr id="101" name="Google Shape;101;p17"/>
          <p:cNvSpPr txBox="1">
            <a:spLocks noGrp="1"/>
          </p:cNvSpPr>
          <p:nvPr>
            <p:ph type="body" idx="1"/>
          </p:nvPr>
        </p:nvSpPr>
        <p:spPr>
          <a:xfrm>
            <a:off x="97775" y="836428"/>
            <a:ext cx="8911200" cy="4170948"/>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latin typeface="Times New Roman" pitchFamily="18" charset="0"/>
                <a:cs typeface="Times New Roman" pitchFamily="18" charset="0"/>
              </a:rPr>
              <a:t>A series of efficient search schemes over encrypted cloud data are to be used.</a:t>
            </a:r>
          </a:p>
          <a:p>
            <a:pPr marL="285750" indent="-285750" algn="just">
              <a:spcAft>
                <a:spcPts val="1600"/>
              </a:spcAft>
            </a:pPr>
            <a:r>
              <a:rPr lang="en-US" dirty="0">
                <a:latin typeface="Times New Roman" pitchFamily="18" charset="0"/>
                <a:cs typeface="Times New Roman" pitchFamily="18" charset="0"/>
              </a:rPr>
              <a:t>The general process of search scheme can be divided into five steps: </a:t>
            </a:r>
          </a:p>
          <a:p>
            <a:pPr marL="742950" lvl="1" indent="-285750" algn="just">
              <a:spcBef>
                <a:spcPts val="0"/>
              </a:spcBef>
            </a:pPr>
            <a:r>
              <a:rPr lang="en-US" sz="2000" dirty="0">
                <a:latin typeface="Times New Roman" pitchFamily="18" charset="0"/>
                <a:cs typeface="Times New Roman" pitchFamily="18" charset="0"/>
              </a:rPr>
              <a:t>Extracting document features</a:t>
            </a:r>
          </a:p>
          <a:p>
            <a:pPr marL="742950" lvl="1" indent="-285750" algn="just">
              <a:spcBef>
                <a:spcPts val="0"/>
              </a:spcBef>
            </a:pPr>
            <a:r>
              <a:rPr lang="en-US" sz="2000" dirty="0">
                <a:latin typeface="Times New Roman" pitchFamily="18" charset="0"/>
                <a:cs typeface="Times New Roman" pitchFamily="18" charset="0"/>
              </a:rPr>
              <a:t>Constructing a searchable index</a:t>
            </a:r>
          </a:p>
          <a:p>
            <a:pPr marL="742950" lvl="1" indent="-285750" algn="just">
              <a:spcBef>
                <a:spcPts val="0"/>
              </a:spcBef>
            </a:pPr>
            <a:r>
              <a:rPr lang="en-US" sz="2000" dirty="0">
                <a:latin typeface="Times New Roman" pitchFamily="18" charset="0"/>
                <a:cs typeface="Times New Roman" pitchFamily="18" charset="0"/>
              </a:rPr>
              <a:t>Generating search trapdoor</a:t>
            </a:r>
          </a:p>
          <a:p>
            <a:pPr marL="742950" lvl="1" indent="-285750" algn="just">
              <a:spcBef>
                <a:spcPts val="0"/>
              </a:spcBef>
            </a:pPr>
            <a:r>
              <a:rPr lang="en-US" sz="2000" dirty="0">
                <a:latin typeface="Times New Roman" pitchFamily="18" charset="0"/>
                <a:cs typeface="Times New Roman" pitchFamily="18" charset="0"/>
              </a:rPr>
              <a:t>Searching the index based on the trapdoor</a:t>
            </a:r>
          </a:p>
          <a:p>
            <a:pPr marL="742950" lvl="1" indent="-285750" algn="just">
              <a:spcBef>
                <a:spcPts val="0"/>
              </a:spcBef>
            </a:pPr>
            <a:r>
              <a:rPr lang="en-US" sz="2000" dirty="0">
                <a:latin typeface="Times New Roman" pitchFamily="18" charset="0"/>
                <a:cs typeface="Times New Roman" pitchFamily="18" charset="0"/>
              </a:rPr>
              <a:t>Returning the search results.</a:t>
            </a:r>
          </a:p>
          <a:p>
            <a:pPr marL="285750" indent="-285750">
              <a:spcAft>
                <a:spcPts val="1600"/>
              </a:spcAft>
            </a:pPr>
            <a:r>
              <a:rPr lang="en-US" dirty="0">
                <a:latin typeface="Times New Roman" panose="02020603050405020304" pitchFamily="18" charset="0"/>
                <a:cs typeface="Times New Roman" panose="02020603050405020304" pitchFamily="18" charset="0"/>
              </a:rPr>
              <a:t>To improve accuracy, an extended version of concept hierarchy is to be used to expand search conditions.</a:t>
            </a:r>
            <a:endParaRPr dirty="0">
              <a:latin typeface="Times New Roman" panose="02020603050405020304" pitchFamily="18" charset="0"/>
              <a:cs typeface="Times New Roman" panose="02020603050405020304" pitchFamily="18" charset="0"/>
            </a:endParaRPr>
          </a:p>
        </p:txBody>
      </p:sp>
      <p:sp>
        <p:nvSpPr>
          <p:cNvPr id="102" name="Google Shape;102;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5</a:t>
            </a:fld>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507950" y="135475"/>
            <a:ext cx="226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Existing System &amp; Proposed System</a:t>
            </a:r>
            <a:endParaRPr sz="1800"/>
          </a:p>
        </p:txBody>
      </p:sp>
      <p:sp>
        <p:nvSpPr>
          <p:cNvPr id="108" name="Google Shape;108;p18"/>
          <p:cNvSpPr txBox="1">
            <a:spLocks noGrp="1"/>
          </p:cNvSpPr>
          <p:nvPr>
            <p:ph type="body" idx="1"/>
          </p:nvPr>
        </p:nvSpPr>
        <p:spPr>
          <a:xfrm>
            <a:off x="126950" y="864781"/>
            <a:ext cx="8901300" cy="408404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u="sng" dirty="0"/>
              <a:t>Existing System:</a:t>
            </a:r>
          </a:p>
          <a:p>
            <a:pPr algn="just">
              <a:lnSpc>
                <a:spcPct val="160000"/>
              </a:lnSpc>
            </a:pPr>
            <a:r>
              <a:rPr lang="en-US" sz="1600" dirty="0">
                <a:latin typeface="Times New Roman" pitchFamily="18" charset="0"/>
                <a:cs typeface="Times New Roman" pitchFamily="18" charset="0"/>
              </a:rPr>
              <a:t>In the stage of extracting document features, the data owner computes the weight of each word in a document and then selects t words with top-t weights as the feature of the document.</a:t>
            </a:r>
          </a:p>
          <a:p>
            <a:pPr algn="just">
              <a:lnSpc>
                <a:spcPct val="160000"/>
              </a:lnSpc>
            </a:pPr>
            <a:r>
              <a:rPr lang="en-US" sz="1600" dirty="0">
                <a:latin typeface="Times New Roman" pitchFamily="18" charset="0"/>
                <a:cs typeface="Times New Roman" pitchFamily="18" charset="0"/>
              </a:rPr>
              <a:t>During generating search trapdoor, the trapdoor is generated only based on the Search Keywords input by the data user, which is inflexible, because it is impossible to extend the search keywords when the data user cannot express his search intention well. </a:t>
            </a:r>
          </a:p>
          <a:p>
            <a:pPr algn="just">
              <a:lnSpc>
                <a:spcPct val="160000"/>
              </a:lnSpc>
            </a:pPr>
            <a:r>
              <a:rPr lang="en-US" sz="1600" dirty="0">
                <a:latin typeface="Times New Roman" pitchFamily="18" charset="0"/>
                <a:cs typeface="Times New Roman" pitchFamily="18" charset="0"/>
              </a:rPr>
              <a:t> A search request usually focuses on a theme, and some search words can be considered to be the attribute of the theme.</a:t>
            </a:r>
          </a:p>
          <a:p>
            <a:pPr algn="just">
              <a:lnSpc>
                <a:spcPct val="160000"/>
              </a:lnSpc>
            </a:pPr>
            <a:endParaRPr lang="en-US" sz="1600" dirty="0">
              <a:latin typeface="Times New Roman" pitchFamily="18" charset="0"/>
              <a:cs typeface="Times New Roman" pitchFamily="18" charset="0"/>
            </a:endParaRPr>
          </a:p>
          <a:p>
            <a:pPr marL="0" lvl="0" indent="0" algn="ctr" rtl="0">
              <a:spcBef>
                <a:spcPts val="0"/>
              </a:spcBef>
              <a:spcAft>
                <a:spcPts val="1600"/>
              </a:spcAft>
              <a:buNone/>
            </a:pPr>
            <a:endParaRPr b="1" u="sng" dirty="0"/>
          </a:p>
        </p:txBody>
      </p:sp>
      <p:sp>
        <p:nvSpPr>
          <p:cNvPr id="109" name="Google Shape;109;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6</a:t>
            </a:fld>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287644-CA20-46E3-B625-DBF673280036}"/>
              </a:ext>
            </a:extLst>
          </p:cNvPr>
          <p:cNvSpPr>
            <a:spLocks noGrp="1"/>
          </p:cNvSpPr>
          <p:nvPr>
            <p:ph type="body" idx="1"/>
          </p:nvPr>
        </p:nvSpPr>
        <p:spPr>
          <a:xfrm>
            <a:off x="411126" y="723014"/>
            <a:ext cx="8320586" cy="3875162"/>
          </a:xfrm>
        </p:spPr>
        <p:txBody>
          <a:bodyPr/>
          <a:lstStyle/>
          <a:p>
            <a:pPr marL="114300" indent="0" algn="ctr">
              <a:buNone/>
            </a:pPr>
            <a:r>
              <a:rPr lang="en-US" b="1" u="sng" dirty="0"/>
              <a:t>Proposed System</a:t>
            </a:r>
            <a:r>
              <a:rPr lang="en-US" dirty="0"/>
              <a:t>:</a:t>
            </a:r>
          </a:p>
          <a:p>
            <a:pPr marL="114300" indent="0" algn="just">
              <a:lnSpc>
                <a:spcPct val="170000"/>
              </a:lnSpc>
              <a:buNone/>
            </a:pPr>
            <a:r>
              <a:rPr lang="en-US" sz="1600" dirty="0">
                <a:latin typeface="Times New Roman" pitchFamily="18" charset="0"/>
                <a:cs typeface="Times New Roman" pitchFamily="18" charset="0"/>
              </a:rPr>
              <a:t>  This is an efficient searchable encrypted scheme based on concept hierarchy supporting semantic search using two cloud servers.</a:t>
            </a:r>
          </a:p>
          <a:p>
            <a:pPr algn="just">
              <a:lnSpc>
                <a:spcPct val="170000"/>
              </a:lnSpc>
            </a:pPr>
            <a:r>
              <a:rPr lang="en-US" sz="1600" dirty="0">
                <a:latin typeface="Times New Roman" pitchFamily="18" charset="0"/>
                <a:cs typeface="Times New Roman" pitchFamily="18" charset="0"/>
              </a:rPr>
              <a:t>A concept hierarchy tree is constructed based on domain concepts related knowledge of the outsourced dataset.</a:t>
            </a:r>
          </a:p>
          <a:p>
            <a:pPr algn="just">
              <a:lnSpc>
                <a:spcPct val="170000"/>
              </a:lnSpc>
            </a:pPr>
            <a:r>
              <a:rPr lang="en-US" sz="1600" dirty="0">
                <a:latin typeface="Times New Roman" pitchFamily="18" charset="0"/>
                <a:cs typeface="Times New Roman" pitchFamily="18" charset="0"/>
              </a:rPr>
              <a:t>The concept hierarchy is used to include more semantic relations using concepts.</a:t>
            </a:r>
          </a:p>
          <a:p>
            <a:pPr algn="just">
              <a:lnSpc>
                <a:spcPct val="170000"/>
              </a:lnSpc>
            </a:pPr>
            <a:r>
              <a:rPr lang="en-US" sz="1600" dirty="0">
                <a:latin typeface="Times New Roman" pitchFamily="18" charset="0"/>
                <a:cs typeface="Times New Roman" pitchFamily="18" charset="0"/>
              </a:rPr>
              <a:t>Document features are extracted more precisely and search terms are well extended based on the semantic relations between concepts. </a:t>
            </a:r>
          </a:p>
          <a:p>
            <a:endParaRPr lang="en-IN" dirty="0"/>
          </a:p>
        </p:txBody>
      </p:sp>
      <p:sp>
        <p:nvSpPr>
          <p:cNvPr id="4" name="Slide Number Placeholder 3">
            <a:extLst>
              <a:ext uri="{FF2B5EF4-FFF2-40B4-BE49-F238E27FC236}">
                <a16:creationId xmlns:a16="http://schemas.microsoft.com/office/drawing/2014/main" id="{2B12E114-6585-4A87-87CA-73119ECC4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022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07A11D-D484-49BB-9F41-21819347E6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Title 1">
            <a:extLst>
              <a:ext uri="{FF2B5EF4-FFF2-40B4-BE49-F238E27FC236}">
                <a16:creationId xmlns:a16="http://schemas.microsoft.com/office/drawing/2014/main" id="{E4AD1DFC-C636-4450-9FD6-0C0390276BED}"/>
              </a:ext>
            </a:extLst>
          </p:cNvPr>
          <p:cNvSpPr>
            <a:spLocks noGrp="1"/>
          </p:cNvSpPr>
          <p:nvPr>
            <p:ph type="body" idx="1"/>
          </p:nvPr>
        </p:nvSpPr>
        <p:spPr>
          <a:xfrm>
            <a:off x="325438" y="603250"/>
            <a:ext cx="8405812" cy="3994150"/>
          </a:xfrm>
        </p:spPr>
        <p:txBody>
          <a:bodyPr/>
          <a:lstStyle/>
          <a:p>
            <a:pPr algn="just">
              <a:lnSpc>
                <a:spcPct val="150000"/>
              </a:lnSpc>
            </a:pPr>
            <a:r>
              <a:rPr lang="en-US" dirty="0">
                <a:latin typeface="Times New Roman" pitchFamily="18" charset="0"/>
                <a:cs typeface="Times New Roman" pitchFamily="18" charset="0"/>
              </a:rPr>
              <a:t>For each document, two index vectors are generated, one is used to match concepts in the search request and another one is used to determine whether the value for an attribute is satisfied with the search request. </a:t>
            </a:r>
          </a:p>
          <a:p>
            <a:pPr algn="just">
              <a:lnSpc>
                <a:spcPct val="150000"/>
              </a:lnSpc>
            </a:pPr>
            <a:r>
              <a:rPr lang="en-US" dirty="0">
                <a:latin typeface="Times New Roman" pitchFamily="18" charset="0"/>
                <a:cs typeface="Times New Roman" pitchFamily="18" charset="0"/>
              </a:rPr>
              <a:t>Correspondingly, the search trapdoor for a search request also includes two vectors. Using two cloud servers can save much time in search. </a:t>
            </a:r>
          </a:p>
          <a:p>
            <a:pPr algn="just">
              <a:lnSpc>
                <a:spcPct val="150000"/>
              </a:lnSpc>
            </a:pPr>
            <a:r>
              <a:rPr lang="en-US" dirty="0">
                <a:latin typeface="Times New Roman" pitchFamily="18" charset="0"/>
                <a:cs typeface="Times New Roman" pitchFamily="18" charset="0"/>
              </a:rPr>
              <a:t>Cloud server B used to compute the similarity between the documents vector and the trapdoors vector.</a:t>
            </a:r>
          </a:p>
          <a:p>
            <a:pPr algn="just">
              <a:lnSpc>
                <a:spcPct val="150000"/>
              </a:lnSpc>
            </a:pPr>
            <a:r>
              <a:rPr lang="en-US" dirty="0">
                <a:latin typeface="Times New Roman" pitchFamily="18" charset="0"/>
                <a:cs typeface="Times New Roman" pitchFamily="18" charset="0"/>
              </a:rPr>
              <a:t>Cloud server Ais used to rank results and return them to users.</a:t>
            </a:r>
          </a:p>
          <a:p>
            <a:endParaRPr lang="en-IN" dirty="0"/>
          </a:p>
        </p:txBody>
      </p:sp>
    </p:spTree>
    <p:extLst>
      <p:ext uri="{BB962C8B-B14F-4D97-AF65-F5344CB8AC3E}">
        <p14:creationId xmlns:p14="http://schemas.microsoft.com/office/powerpoint/2010/main" val="331500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623400" y="166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Modules</a:t>
            </a:r>
            <a:endParaRPr sz="2600"/>
          </a:p>
        </p:txBody>
      </p:sp>
      <p:sp>
        <p:nvSpPr>
          <p:cNvPr id="122" name="Google Shape;122;p20"/>
          <p:cNvSpPr txBox="1">
            <a:spLocks noGrp="1"/>
          </p:cNvSpPr>
          <p:nvPr>
            <p:ph type="body" idx="1"/>
          </p:nvPr>
        </p:nvSpPr>
        <p:spPr>
          <a:xfrm>
            <a:off x="156125" y="467833"/>
            <a:ext cx="8872200" cy="4529742"/>
          </a:xfrm>
          <a:prstGeom prst="rect">
            <a:avLst/>
          </a:prstGeom>
        </p:spPr>
        <p:txBody>
          <a:bodyPr spcFirstLastPara="1" wrap="square" lIns="91425" tIns="91425" rIns="91425" bIns="91425" anchor="t" anchorCtr="0">
            <a:noAutofit/>
          </a:bodyPr>
          <a:lstStyle/>
          <a:p>
            <a:pPr algn="just">
              <a:lnSpc>
                <a:spcPct val="170000"/>
              </a:lnSpc>
              <a:buNone/>
            </a:pPr>
            <a:r>
              <a:rPr lang="en-US" sz="1600" b="1" dirty="0">
                <a:latin typeface="Times New Roman" pitchFamily="18" charset="0"/>
                <a:cs typeface="Times New Roman" pitchFamily="18" charset="0"/>
              </a:rPr>
              <a:t>Data Owner:</a:t>
            </a:r>
          </a:p>
          <a:p>
            <a:pPr algn="just">
              <a:lnSpc>
                <a:spcPct val="170000"/>
              </a:lnSpc>
            </a:pPr>
            <a:r>
              <a:rPr lang="en-US" sz="1600" dirty="0">
                <a:latin typeface="Times New Roman" pitchFamily="18" charset="0"/>
                <a:cs typeface="Times New Roman" pitchFamily="18" charset="0"/>
              </a:rPr>
              <a:t>Upload data</a:t>
            </a:r>
          </a:p>
          <a:p>
            <a:pPr algn="just">
              <a:lnSpc>
                <a:spcPct val="170000"/>
              </a:lnSpc>
            </a:pPr>
            <a:r>
              <a:rPr lang="en-US" sz="1600" dirty="0">
                <a:latin typeface="Times New Roman" pitchFamily="18" charset="0"/>
                <a:cs typeface="Times New Roman" pitchFamily="18" charset="0"/>
              </a:rPr>
              <a:t>View Data</a:t>
            </a:r>
          </a:p>
          <a:p>
            <a:pPr algn="just">
              <a:lnSpc>
                <a:spcPct val="170000"/>
              </a:lnSpc>
            </a:pPr>
            <a:r>
              <a:rPr lang="en-US" sz="1600" dirty="0">
                <a:latin typeface="Times New Roman" pitchFamily="18" charset="0"/>
                <a:cs typeface="Times New Roman" pitchFamily="18" charset="0"/>
              </a:rPr>
              <a:t>Key request</a:t>
            </a:r>
          </a:p>
          <a:p>
            <a:pPr marL="114300" indent="0" algn="just">
              <a:lnSpc>
                <a:spcPct val="170000"/>
              </a:lnSpc>
              <a:buNone/>
            </a:pPr>
            <a:r>
              <a:rPr lang="en-US" sz="1600" b="1" dirty="0">
                <a:latin typeface="Times New Roman" pitchFamily="18" charset="0"/>
                <a:cs typeface="Times New Roman" pitchFamily="18" charset="0"/>
              </a:rPr>
              <a:t>Data Users: </a:t>
            </a:r>
          </a:p>
          <a:p>
            <a:pPr algn="just">
              <a:lnSpc>
                <a:spcPct val="170000"/>
              </a:lnSpc>
            </a:pPr>
            <a:r>
              <a:rPr lang="en-US" sz="1600" dirty="0">
                <a:latin typeface="Times New Roman" pitchFamily="18" charset="0"/>
                <a:cs typeface="Times New Roman" pitchFamily="18" charset="0"/>
              </a:rPr>
              <a:t>Search</a:t>
            </a:r>
          </a:p>
          <a:p>
            <a:pPr>
              <a:lnSpc>
                <a:spcPct val="150000"/>
              </a:lnSpc>
              <a:buNone/>
            </a:pPr>
            <a:r>
              <a:rPr lang="en-US" sz="1600" b="1" dirty="0">
                <a:latin typeface="Times New Roman" pitchFamily="18" charset="0"/>
                <a:cs typeface="Times New Roman" pitchFamily="18" charset="0"/>
              </a:rPr>
              <a:t>Cloud Server A: </a:t>
            </a:r>
          </a:p>
          <a:p>
            <a:pPr algn="just">
              <a:lnSpc>
                <a:spcPct val="150000"/>
              </a:lnSpc>
            </a:pPr>
            <a:r>
              <a:rPr lang="en-US" sz="1600" dirty="0">
                <a:latin typeface="Times New Roman" pitchFamily="18" charset="0"/>
                <a:cs typeface="Times New Roman" pitchFamily="18" charset="0"/>
              </a:rPr>
              <a:t>Outsourced Data</a:t>
            </a:r>
          </a:p>
          <a:p>
            <a:pPr algn="just">
              <a:lnSpc>
                <a:spcPct val="150000"/>
              </a:lnSpc>
            </a:pPr>
            <a:r>
              <a:rPr lang="en-US" sz="1600" dirty="0">
                <a:latin typeface="Times New Roman" pitchFamily="18" charset="0"/>
                <a:cs typeface="Times New Roman" pitchFamily="18" charset="0"/>
              </a:rPr>
              <a:t>Response to Users</a:t>
            </a:r>
          </a:p>
          <a:p>
            <a:pPr algn="just">
              <a:lnSpc>
                <a:spcPct val="150000"/>
              </a:lnSpc>
              <a:buNone/>
            </a:pPr>
            <a:r>
              <a:rPr lang="en-US" sz="1600" b="1" dirty="0">
                <a:latin typeface="Times New Roman" pitchFamily="18" charset="0"/>
                <a:cs typeface="Times New Roman" pitchFamily="18" charset="0"/>
              </a:rPr>
              <a:t>Cloud Server B: </a:t>
            </a:r>
          </a:p>
          <a:p>
            <a:pPr algn="just">
              <a:lnSpc>
                <a:spcPct val="150000"/>
              </a:lnSpc>
            </a:pPr>
            <a:r>
              <a:rPr lang="en-US" sz="1600" dirty="0">
                <a:latin typeface="Times New Roman" pitchFamily="18" charset="0"/>
                <a:cs typeface="Times New Roman" pitchFamily="18" charset="0"/>
              </a:rPr>
              <a:t>Trapdoors	</a:t>
            </a:r>
            <a:endParaRPr lang="en-IN" sz="1600" dirty="0"/>
          </a:p>
          <a:p>
            <a:pPr algn="just">
              <a:lnSpc>
                <a:spcPct val="170000"/>
              </a:lnSpc>
              <a:buNone/>
            </a:pPr>
            <a:endParaRPr lang="en-US" sz="1600" b="1" dirty="0">
              <a:latin typeface="Times New Roman" pitchFamily="18" charset="0"/>
              <a:cs typeface="Times New Roman" pitchFamily="18" charset="0"/>
            </a:endParaRPr>
          </a:p>
          <a:p>
            <a:pPr algn="just">
              <a:lnSpc>
                <a:spcPct val="170000"/>
              </a:lnSpc>
              <a:buNone/>
            </a:pPr>
            <a:r>
              <a:rPr lang="en-US" sz="1600" dirty="0">
                <a:latin typeface="Times New Roman" pitchFamily="18" charset="0"/>
                <a:cs typeface="Times New Roman" pitchFamily="18" charset="0"/>
              </a:rPr>
              <a:t>	</a:t>
            </a:r>
            <a:endParaRPr dirty="0"/>
          </a:p>
        </p:txBody>
      </p:sp>
      <p:sp>
        <p:nvSpPr>
          <p:cNvPr id="123" name="Google Shape;123;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t>9</a:t>
            </a:fld>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1194</Words>
  <Application>Microsoft Office PowerPoint</Application>
  <PresentationFormat>On-screen Show (16:9)</PresentationFormat>
  <Paragraphs>147</Paragraphs>
  <Slides>36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Times New Roman</vt:lpstr>
      <vt:lpstr>Lato</vt:lpstr>
      <vt:lpstr>Microsoft Sans Serif</vt:lpstr>
      <vt:lpstr>Raleway</vt:lpstr>
      <vt:lpstr>Swiss</vt:lpstr>
      <vt:lpstr>Semantic-Aware searching over Encrypted data for Cloud Computing</vt:lpstr>
      <vt:lpstr>Contents</vt:lpstr>
      <vt:lpstr>Introduction</vt:lpstr>
      <vt:lpstr>Problem Definition</vt:lpstr>
      <vt:lpstr>Literature Survey</vt:lpstr>
      <vt:lpstr>Existing System &amp; Proposed System</vt:lpstr>
      <vt:lpstr>PowerPoint Presentation</vt:lpstr>
      <vt:lpstr>PowerPoint Presentation</vt:lpstr>
      <vt:lpstr>Modules</vt:lpstr>
      <vt:lpstr>Architecture Diagram</vt:lpstr>
      <vt:lpstr>PowerPoint Presentation</vt:lpstr>
      <vt:lpstr>AWS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stored:</vt:lpstr>
      <vt:lpstr>Action Plan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SRAVYA</dc:creator>
  <cp:lastModifiedBy>sravya reddy</cp:lastModifiedBy>
  <cp:revision>45</cp:revision>
  <dcterms:modified xsi:type="dcterms:W3CDTF">2020-04-06T10:22:54Z</dcterms:modified>
</cp:coreProperties>
</file>